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4"/>
  </p:notesMasterIdLst>
  <p:handoutMasterIdLst>
    <p:handoutMasterId r:id="rId45"/>
  </p:handoutMasterIdLst>
  <p:sldIdLst>
    <p:sldId id="256" r:id="rId2"/>
    <p:sldId id="299" r:id="rId3"/>
    <p:sldId id="296" r:id="rId4"/>
    <p:sldId id="298" r:id="rId5"/>
    <p:sldId id="297" r:id="rId6"/>
    <p:sldId id="257" r:id="rId7"/>
    <p:sldId id="261" r:id="rId8"/>
    <p:sldId id="289" r:id="rId9"/>
    <p:sldId id="292" r:id="rId10"/>
    <p:sldId id="283" r:id="rId11"/>
    <p:sldId id="284" r:id="rId12"/>
    <p:sldId id="286" r:id="rId13"/>
    <p:sldId id="287" r:id="rId14"/>
    <p:sldId id="285" r:id="rId15"/>
    <p:sldId id="259" r:id="rId16"/>
    <p:sldId id="262" r:id="rId17"/>
    <p:sldId id="263" r:id="rId18"/>
    <p:sldId id="265" r:id="rId19"/>
    <p:sldId id="272" r:id="rId20"/>
    <p:sldId id="277" r:id="rId21"/>
    <p:sldId id="278" r:id="rId22"/>
    <p:sldId id="302" r:id="rId23"/>
    <p:sldId id="273" r:id="rId24"/>
    <p:sldId id="270" r:id="rId25"/>
    <p:sldId id="294" r:id="rId26"/>
    <p:sldId id="304" r:id="rId27"/>
    <p:sldId id="306" r:id="rId28"/>
    <p:sldId id="274" r:id="rId29"/>
    <p:sldId id="266" r:id="rId30"/>
    <p:sldId id="293" r:id="rId31"/>
    <p:sldId id="305" r:id="rId32"/>
    <p:sldId id="275" r:id="rId33"/>
    <p:sldId id="267" r:id="rId34"/>
    <p:sldId id="280" r:id="rId35"/>
    <p:sldId id="303" r:id="rId36"/>
    <p:sldId id="291" r:id="rId37"/>
    <p:sldId id="276" r:id="rId38"/>
    <p:sldId id="268" r:id="rId39"/>
    <p:sldId id="295" r:id="rId40"/>
    <p:sldId id="300" r:id="rId41"/>
    <p:sldId id="301" r:id="rId42"/>
    <p:sldId id="30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B92FE2-2A33-4662-90AB-A5BFA41E8F64}">
          <p14:sldIdLst>
            <p14:sldId id="256"/>
          </p14:sldIdLst>
        </p14:section>
        <p14:section name="Introduction" id="{81545317-6940-4268-82BE-125743C35E38}">
          <p14:sldIdLst>
            <p14:sldId id="299"/>
            <p14:sldId id="296"/>
            <p14:sldId id="298"/>
            <p14:sldId id="297"/>
          </p14:sldIdLst>
        </p14:section>
        <p14:section name="Storyboard" id="{2B742D00-1095-4B15-8DA7-B08C0FFA5ED4}">
          <p14:sldIdLst>
            <p14:sldId id="257"/>
            <p14:sldId id="261"/>
            <p14:sldId id="289"/>
            <p14:sldId id="292"/>
            <p14:sldId id="283"/>
            <p14:sldId id="284"/>
            <p14:sldId id="286"/>
            <p14:sldId id="287"/>
            <p14:sldId id="285"/>
          </p14:sldIdLst>
        </p14:section>
        <p14:section name="Group Diagrams" id="{7AA6C760-8924-4255-83DE-5D50A0D9F86B}">
          <p14:sldIdLst>
            <p14:sldId id="259"/>
            <p14:sldId id="262"/>
            <p14:sldId id="263"/>
            <p14:sldId id="265"/>
          </p14:sldIdLst>
        </p14:section>
        <p14:section name="Austin" id="{ECBF82BA-EF70-4B6E-ABCE-03FE370724C6}">
          <p14:sldIdLst>
            <p14:sldId id="272"/>
            <p14:sldId id="277"/>
            <p14:sldId id="278"/>
            <p14:sldId id="302"/>
          </p14:sldIdLst>
        </p14:section>
        <p14:section name="Sohan" id="{B5B4BDD8-B799-4A2B-9561-B065662AAFEA}">
          <p14:sldIdLst>
            <p14:sldId id="273"/>
            <p14:sldId id="270"/>
            <p14:sldId id="294"/>
            <p14:sldId id="304"/>
            <p14:sldId id="306"/>
          </p14:sldIdLst>
        </p14:section>
        <p14:section name="Nathan" id="{9AB4C23E-8389-43B3-AC4D-0BB1515948A8}">
          <p14:sldIdLst>
            <p14:sldId id="274"/>
            <p14:sldId id="266"/>
            <p14:sldId id="293"/>
            <p14:sldId id="305"/>
          </p14:sldIdLst>
        </p14:section>
        <p14:section name="Clayton" id="{114AA531-2706-4F15-BEB4-1D97F3004868}">
          <p14:sldIdLst>
            <p14:sldId id="275"/>
            <p14:sldId id="267"/>
            <p14:sldId id="280"/>
            <p14:sldId id="303"/>
            <p14:sldId id="291"/>
          </p14:sldIdLst>
        </p14:section>
        <p14:section name="Ankit" id="{324921B1-079A-4CE8-B4A9-8A1C71462839}">
          <p14:sldIdLst>
            <p14:sldId id="276"/>
            <p14:sldId id="268"/>
            <p14:sldId id="295"/>
            <p14:sldId id="300"/>
            <p14:sldId id="301"/>
            <p14:sldId id="30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5A6B6A-D80D-0759-3592-20355A582643}" name="Walker, Austin (walk5700@vandals.uidaho.edu)" initials="AW" userId="S::walk5700@vandals.uidaho.edu::7156b0eb-267d-4fea-a359-08e2a2faa7a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1" autoAdjust="0"/>
    <p:restoredTop sz="72462" autoAdjust="0"/>
  </p:normalViewPr>
  <p:slideViewPr>
    <p:cSldViewPr snapToGrid="0">
      <p:cViewPr varScale="1">
        <p:scale>
          <a:sx n="60" d="100"/>
          <a:sy n="60" d="100"/>
        </p:scale>
        <p:origin x="106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E73C9E-3D29-4687-231A-4310183A67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E49594-4765-B263-3D82-0CF4711A4E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CFB990-C422-454E-9C22-5A0CE99B4322}" type="datetimeFigureOut">
              <a:rPr lang="en-US" smtClean="0"/>
              <a:t>9/26/2024</a:t>
            </a:fld>
            <a:endParaRPr lang="en-US"/>
          </a:p>
        </p:txBody>
      </p:sp>
      <p:sp>
        <p:nvSpPr>
          <p:cNvPr id="4" name="Footer Placeholder 3">
            <a:extLst>
              <a:ext uri="{FF2B5EF4-FFF2-40B4-BE49-F238E27FC236}">
                <a16:creationId xmlns:a16="http://schemas.microsoft.com/office/drawing/2014/main" id="{0F7E9313-A7DD-8DE6-3425-C41D0607EC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0ACF42-7DEC-C0A8-329B-7D53F9C273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7581B9-7303-4B73-9BED-2ED88FA3E4D6}" type="slidenum">
              <a:rPr lang="en-US" smtClean="0"/>
              <a:t>‹#›</a:t>
            </a:fld>
            <a:endParaRPr lang="en-US"/>
          </a:p>
        </p:txBody>
      </p:sp>
    </p:spTree>
    <p:extLst>
      <p:ext uri="{BB962C8B-B14F-4D97-AF65-F5344CB8AC3E}">
        <p14:creationId xmlns:p14="http://schemas.microsoft.com/office/powerpoint/2010/main" val="136610777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9T14:31:47.618"/>
    </inkml:context>
    <inkml:brush xml:id="br0">
      <inkml:brushProperty name="width" value="0.1" units="cm"/>
      <inkml:brushProperty name="height" value="0.1" units="cm"/>
      <inkml:brushProperty name="color" value="#FFFFFF"/>
    </inkml:brush>
  </inkml:definitions>
  <inkml:trace contextRef="#ctx0" brushRef="#br0">18018 9075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8T21:27:14.946"/>
    </inkml:context>
    <inkml:brush xml:id="br0">
      <inkml:brushProperty name="width" value="0.1" units="cm"/>
      <inkml:brushProperty name="height" value="0.1" units="cm"/>
    </inkml:brush>
  </inkml:definitions>
  <inkml:trace contextRef="#ctx0" brushRef="#br0">29025 2778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EBEFF-BAD2-45CB-B94D-17D750060D25}"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C06EB-20B7-48E0-87AA-69D3F9F7B1D2}" type="slidenum">
              <a:rPr lang="en-US" smtClean="0"/>
              <a:t>‹#›</a:t>
            </a:fld>
            <a:endParaRPr lang="en-US"/>
          </a:p>
        </p:txBody>
      </p:sp>
    </p:spTree>
    <p:extLst>
      <p:ext uri="{BB962C8B-B14F-4D97-AF65-F5344CB8AC3E}">
        <p14:creationId xmlns:p14="http://schemas.microsoft.com/office/powerpoint/2010/main" val="2466025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world where farmyard alliances hang by a thread, a battle rages between two unlikely foes: the noble cows and the cunning chickens. This tower defense game unfolds in the lush fields of </a:t>
            </a:r>
            <a:r>
              <a:rPr lang="en-US" dirty="0" err="1"/>
              <a:t>Pastoria</a:t>
            </a:r>
            <a:r>
              <a:rPr lang="en-US" dirty="0"/>
              <a:t>, where the serene life of grazing and pecking is shattered by an insatiable hunger for survival.</a:t>
            </a:r>
          </a:p>
          <a:p>
            <a:endParaRPr lang="en-US" dirty="0"/>
          </a:p>
          <a:p>
            <a:r>
              <a:rPr lang="en-US" dirty="0"/>
              <a:t> 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But the crafty chickens, realizing their impending doom, rally together, determined to defend their place on the dinner plate. </a:t>
            </a:r>
            <a:br>
              <a:rPr lang="en-US" dirty="0">
                <a:cs typeface="+mn-lt"/>
              </a:rPr>
            </a:br>
            <a:endParaRPr lang="en-US" dirty="0"/>
          </a:p>
        </p:txBody>
      </p:sp>
      <p:sp>
        <p:nvSpPr>
          <p:cNvPr id="4" name="Slide Number Placeholder 3"/>
          <p:cNvSpPr>
            <a:spLocks noGrp="1"/>
          </p:cNvSpPr>
          <p:nvPr>
            <p:ph type="sldNum" sz="quarter" idx="5"/>
          </p:nvPr>
        </p:nvSpPr>
        <p:spPr/>
        <p:txBody>
          <a:bodyPr/>
          <a:lstStyle/>
          <a:p>
            <a:fld id="{239C06EB-20B7-48E0-87AA-69D3F9F7B1D2}" type="slidenum">
              <a:rPr lang="en-US" smtClean="0"/>
              <a:t>2</a:t>
            </a:fld>
            <a:endParaRPr lang="en-US"/>
          </a:p>
        </p:txBody>
      </p:sp>
    </p:spTree>
    <p:extLst>
      <p:ext uri="{BB962C8B-B14F-4D97-AF65-F5344CB8AC3E}">
        <p14:creationId xmlns:p14="http://schemas.microsoft.com/office/powerpoint/2010/main" val="336504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tower defense game unfolds in the lush fields of </a:t>
            </a:r>
            <a:r>
              <a:rPr lang="en-US" dirty="0" err="1"/>
              <a:t>Pastoria</a:t>
            </a:r>
            <a:r>
              <a:rPr lang="en-US" dirty="0"/>
              <a:t>, where the serene life of grazing and pecking is shattered by an insatiable hunger for survival. </a:t>
            </a:r>
          </a:p>
          <a:p>
            <a:r>
              <a:rPr lang="en-US" dirty="0"/>
              <a:t>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a:t>
            </a:r>
          </a:p>
          <a:p>
            <a:endParaRPr lang="en-US" dirty="0"/>
          </a:p>
          <a:p>
            <a:r>
              <a:rPr lang="en-US" dirty="0"/>
              <a:t>But the crafty chickens, realizing their impending doom, rally together, determined to defend their place on the dinner plate. Players are thrust into this conflict, commanding the courageous cows who must build defenses, create strategic formations, and utilize an arsenal of dairy-inspired weaponry. </a:t>
            </a:r>
          </a:p>
          <a:p>
            <a:endParaRPr lang="en-US" dirty="0"/>
          </a:p>
          <a:p>
            <a:r>
              <a:rPr lang="en-US" dirty="0"/>
              <a:t>From fortified barns to </a:t>
            </a:r>
            <a:r>
              <a:rPr lang="en-US" dirty="0" err="1"/>
              <a:t>mooo-tary</a:t>
            </a:r>
            <a:r>
              <a:rPr lang="en-US" dirty="0"/>
              <a:t> towers that unleash milk grenades, the cows will stop at nothing to spread their message: "Eat more chicken!" Yet, the chickens, equipped with feathered tactics and relentless speed, retaliate with their own arsenal—egg bombs and clucky distractions—to thwart the cows' efforts. </a:t>
            </a:r>
          </a:p>
          <a:p>
            <a:endParaRPr lang="en-US" dirty="0"/>
          </a:p>
          <a:p>
            <a:r>
              <a:rPr lang="en-US" dirty="0"/>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dirty="0"/>
          </a:p>
          <a:p>
            <a:r>
              <a:rPr lang="en-US" dirty="0"/>
              <a:t>Will the cows succeed in their mission to shift the tides of culinary preference, or will the chickens rise triumphant, defending their legacy from the clutches of the dinner table? The fate of </a:t>
            </a:r>
            <a:r>
              <a:rPr lang="en-US" dirty="0" err="1"/>
              <a:t>Pastoria</a:t>
            </a:r>
            <a:r>
              <a:rPr lang="en-US" dirty="0"/>
              <a:t> hangs in the balance, and only the boldest will prevail in this epic clash of clucks and moo</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3</a:t>
            </a:fld>
            <a:endParaRPr lang="en-US"/>
          </a:p>
        </p:txBody>
      </p:sp>
    </p:spTree>
    <p:extLst>
      <p:ext uri="{BB962C8B-B14F-4D97-AF65-F5344CB8AC3E}">
        <p14:creationId xmlns:p14="http://schemas.microsoft.com/office/powerpoint/2010/main" val="283121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tower defense game unfolds in the lush fields of Pastoria, where the serene life of grazing and pecking is shattered by an insatiable hunger for survival. </a:t>
            </a:r>
          </a:p>
          <a:p>
            <a:r>
              <a:rPr lang="en-US"/>
              <a:t>As the sun rises over the golden pastures, the cows gather for a council. Once content to roam freely, they face a grim reality: their numbers dwindle while the appetite for chicken falls. A desperate plan emerges—convince the human population to indulge in more chicken, hoping to divert the threat from their own kind. </a:t>
            </a:r>
          </a:p>
          <a:p>
            <a:endParaRPr lang="en-US"/>
          </a:p>
          <a:p>
            <a:r>
              <a:rPr lang="en-US"/>
              <a:t>But the crafty chickens, realizing their impending doom, rally together, determined to defend their place on the dinner plate. Players are thrust into this conflict, commanding the courageous cows who must build defenses, create strategic formations, and utilize an arsenal of dairy-inspired weaponry. </a:t>
            </a:r>
          </a:p>
          <a:p>
            <a:endParaRPr lang="en-US"/>
          </a:p>
          <a:p>
            <a:r>
              <a:rPr lang="en-US"/>
              <a:t>From fortified barns to </a:t>
            </a:r>
            <a:r>
              <a:rPr lang="en-US" err="1"/>
              <a:t>mooo-tary</a:t>
            </a:r>
            <a:r>
              <a:rPr lang="en-US"/>
              <a:t> towers that unleash milk grenades, the cows will stop at nothing to spread their message: "Eat more chicken!" Yet, the chickens, equipped with feathered tactics and relentless speed, retaliate with their own arsenal—egg bombs and clucky distractions—to thwart the cows' efforts. </a:t>
            </a:r>
          </a:p>
          <a:p>
            <a:endParaRPr lang="en-US"/>
          </a:p>
          <a:p>
            <a:r>
              <a:rPr lang="en-US"/>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a:p>
          <a:p>
            <a:r>
              <a:rPr lang="en-US"/>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4</a:t>
            </a:fld>
            <a:endParaRPr lang="en-US"/>
          </a:p>
        </p:txBody>
      </p:sp>
    </p:spTree>
    <p:extLst>
      <p:ext uri="{BB962C8B-B14F-4D97-AF65-F5344CB8AC3E}">
        <p14:creationId xmlns:p14="http://schemas.microsoft.com/office/powerpoint/2010/main" val="368140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stakes are high as players navigate the intricate balance between defense and persuasion, setting up traps and upgrading their defenses while trying to sway the humans to their cause. As waves of chickens charge, players must strategize, adapt, and fight to protect their bovine brethren. </a:t>
            </a:r>
          </a:p>
          <a:p>
            <a:endParaRPr lang="en-US"/>
          </a:p>
          <a:p>
            <a:r>
              <a:rPr lang="en-US"/>
              <a:t>Will the cows succeed in their mission to shift the tides of culinary preference, or will the chickens rise triumphant, defending their legacy from the clutches of the dinner table? The fate of Pastoria hangs in the balance, and only the boldest will prevail in this epic clash of clucks and moo</a:t>
            </a:r>
          </a:p>
          <a:p>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9C06EB-20B7-48E0-87AA-69D3F9F7B1D2}" type="slidenum">
              <a:rPr lang="en-US" smtClean="0"/>
              <a:t>5</a:t>
            </a:fld>
            <a:endParaRPr lang="en-US"/>
          </a:p>
        </p:txBody>
      </p:sp>
    </p:spTree>
    <p:extLst>
      <p:ext uri="{BB962C8B-B14F-4D97-AF65-F5344CB8AC3E}">
        <p14:creationId xmlns:p14="http://schemas.microsoft.com/office/powerpoint/2010/main" val="251875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8520548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13250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85432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1738917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CDC2-F9C8-3073-AE45-AF7605B41C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2F69F-ED0D-673A-66EF-1969756E37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058D618-223C-D59C-AD7E-005F8BEA663F}"/>
              </a:ext>
            </a:extLst>
          </p:cNvPr>
          <p:cNvSpPr>
            <a:spLocks noGrp="1"/>
          </p:cNvSpPr>
          <p:nvPr>
            <p:ph type="sldNum" sz="quarter" idx="12"/>
          </p:nvPr>
        </p:nvSpPr>
        <p:spPr>
          <a:xfrm>
            <a:off x="10972800" y="6356350"/>
            <a:ext cx="381000" cy="365125"/>
          </a:xfrm>
        </p:spPr>
        <p:txBody>
          <a:bodyPr/>
          <a:lstStyle/>
          <a:p>
            <a:fld id="{78ADB157-F858-427A-B9BC-63F22EE4C25F}" type="slidenum">
              <a:rPr lang="en-US" smtClean="0"/>
              <a:t>‹#›</a:t>
            </a:fld>
            <a:endParaRPr lang="en-US"/>
          </a:p>
        </p:txBody>
      </p:sp>
      <p:sp>
        <p:nvSpPr>
          <p:cNvPr id="10" name="Text Placeholder 9">
            <a:extLst>
              <a:ext uri="{FF2B5EF4-FFF2-40B4-BE49-F238E27FC236}">
                <a16:creationId xmlns:a16="http://schemas.microsoft.com/office/drawing/2014/main" id="{4EE6DCE2-4FCB-95D2-2827-85EEB6C09F03}"/>
              </a:ext>
            </a:extLst>
          </p:cNvPr>
          <p:cNvSpPr>
            <a:spLocks noGrp="1"/>
          </p:cNvSpPr>
          <p:nvPr>
            <p:ph type="body" sz="quarter" idx="13" hasCustomPrompt="1"/>
          </p:nvPr>
        </p:nvSpPr>
        <p:spPr>
          <a:xfrm>
            <a:off x="838201" y="6356350"/>
            <a:ext cx="10045700" cy="365125"/>
          </a:xfrm>
        </p:spPr>
        <p:txBody>
          <a:bodyPr anchor="ctr">
            <a:normAutofit/>
          </a:bodyPr>
          <a:lstStyle>
            <a:lvl1pPr marL="0" indent="0" algn="r">
              <a:buNone/>
              <a:defRPr lang="en-US" sz="20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36318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nd 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46102-0ECA-A7CC-903E-39F11FBD6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2B6FD1-A976-8AF4-C706-9CA6E40521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592680-17C2-2646-702D-A4E7BDD55D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CC79108-0AD2-8392-BFF5-ED54427359CE}"/>
              </a:ext>
            </a:extLst>
          </p:cNvPr>
          <p:cNvSpPr>
            <a:spLocks noGrp="1"/>
          </p:cNvSpPr>
          <p:nvPr>
            <p:ph type="sldNum" sz="quarter" idx="12"/>
          </p:nvPr>
        </p:nvSpPr>
        <p:spPr>
          <a:xfrm>
            <a:off x="10981678" y="6356350"/>
            <a:ext cx="372122" cy="365125"/>
          </a:xfrm>
        </p:spPr>
        <p:txBody>
          <a:bodyPr/>
          <a:lstStyle/>
          <a:p>
            <a:fld id="{78ADB157-F858-427A-B9BC-63F22EE4C25F}" type="slidenum">
              <a:rPr lang="en-US" smtClean="0"/>
              <a:t>‹#›</a:t>
            </a:fld>
            <a:endParaRPr lang="en-US"/>
          </a:p>
        </p:txBody>
      </p:sp>
      <p:sp>
        <p:nvSpPr>
          <p:cNvPr id="9" name="Text Placeholder 8">
            <a:extLst>
              <a:ext uri="{FF2B5EF4-FFF2-40B4-BE49-F238E27FC236}">
                <a16:creationId xmlns:a16="http://schemas.microsoft.com/office/drawing/2014/main" id="{EE0A8868-D146-39BC-11E2-930CC8D555A2}"/>
              </a:ext>
            </a:extLst>
          </p:cNvPr>
          <p:cNvSpPr>
            <a:spLocks noGrp="1"/>
          </p:cNvSpPr>
          <p:nvPr>
            <p:ph type="body" sz="quarter" idx="13" hasCustomPrompt="1"/>
          </p:nvPr>
        </p:nvSpPr>
        <p:spPr>
          <a:xfrm>
            <a:off x="838200" y="6356350"/>
            <a:ext cx="10019190" cy="365125"/>
          </a:xfrm>
        </p:spPr>
        <p:txBody>
          <a:bodyPr anchor="ctr"/>
          <a:lstStyle>
            <a:lvl1pPr marL="0" indent="0">
              <a:buNone/>
              <a:defRPr lang="en-US" sz="1200" kern="1200" dirty="0" smtClean="0">
                <a:solidFill>
                  <a:schemeClr val="tx1">
                    <a:tint val="82000"/>
                  </a:schemeClr>
                </a:solidFill>
                <a:latin typeface="+mn-lt"/>
                <a:ea typeface="+mn-ea"/>
                <a:cs typeface="+mn-cs"/>
              </a:defRPr>
            </a:lvl1pPr>
          </a:lstStyle>
          <a:p>
            <a:pPr lvl="0"/>
            <a:r>
              <a:rPr lang="en-US"/>
              <a:t>Name</a:t>
            </a:r>
          </a:p>
        </p:txBody>
      </p:sp>
    </p:spTree>
    <p:extLst>
      <p:ext uri="{BB962C8B-B14F-4D97-AF65-F5344CB8AC3E}">
        <p14:creationId xmlns:p14="http://schemas.microsoft.com/office/powerpoint/2010/main" val="208778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2231136" y="2791325"/>
            <a:ext cx="7729728"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015AD19-5A9A-D24F-B899-1E4AD4A3E8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90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ory Boar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2" name="Content Placeholder 2">
            <a:extLst>
              <a:ext uri="{FF2B5EF4-FFF2-40B4-BE49-F238E27FC236}">
                <a16:creationId xmlns:a16="http://schemas.microsoft.com/office/drawing/2014/main" id="{1BD37F74-2777-F286-2BF1-40322F13FC41}"/>
              </a:ext>
            </a:extLst>
          </p:cNvPr>
          <p:cNvSpPr>
            <a:spLocks noGrp="1"/>
          </p:cNvSpPr>
          <p:nvPr>
            <p:ph idx="13"/>
          </p:nvPr>
        </p:nvSpPr>
        <p:spPr>
          <a:xfrm>
            <a:off x="4099507" y="1268730"/>
            <a:ext cx="6865546" cy="4521650"/>
          </a:xfrm>
          <a:solidFill>
            <a:schemeClr val="bg1"/>
          </a:solidFill>
          <a:ln>
            <a:solidFill>
              <a:schemeClr val="bg1"/>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9BC2D936-48BF-6CDE-C88E-A66302D5A34D}"/>
              </a:ext>
            </a:extLst>
          </p:cNvPr>
          <p:cNvSpPr/>
          <p:nvPr userDrawn="1"/>
        </p:nvSpPr>
        <p:spPr>
          <a:xfrm>
            <a:off x="3943350" y="1105662"/>
            <a:ext cx="7181332" cy="4826508"/>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5B9DC5B-03FB-6440-17A1-0F63417506C6}"/>
              </a:ext>
            </a:extLst>
          </p:cNvPr>
          <p:cNvSpPr>
            <a:spLocks noGrp="1"/>
          </p:cNvSpPr>
          <p:nvPr>
            <p:ph type="body" sz="quarter" idx="14"/>
          </p:nvPr>
        </p:nvSpPr>
        <p:spPr>
          <a:xfrm>
            <a:off x="714375" y="2378075"/>
            <a:ext cx="2894013" cy="355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0373A63F-FC29-4B04-5F3F-791E055A81AC}"/>
              </a:ext>
            </a:extLst>
          </p:cNvPr>
          <p:cNvSpPr>
            <a:spLocks noGrp="1"/>
          </p:cNvSpPr>
          <p:nvPr>
            <p:ph type="title"/>
          </p:nvPr>
        </p:nvSpPr>
        <p:spPr>
          <a:xfrm>
            <a:off x="734971" y="1105662"/>
            <a:ext cx="2894013" cy="1188720"/>
          </a:xfrm>
        </p:spPr>
        <p:txBody>
          <a:bodyPr/>
          <a:lstStyle/>
          <a:p>
            <a:r>
              <a:rPr lang="en-US"/>
              <a:t>Click to edit Master title style</a:t>
            </a:r>
          </a:p>
        </p:txBody>
      </p:sp>
    </p:spTree>
    <p:extLst>
      <p:ext uri="{BB962C8B-B14F-4D97-AF65-F5344CB8AC3E}">
        <p14:creationId xmlns:p14="http://schemas.microsoft.com/office/powerpoint/2010/main" val="252042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8873099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93511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DB157-F858-427A-B9BC-63F22EE4C25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60072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01031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332805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8ADB157-F858-427A-B9BC-63F22EE4C25F}" type="slidenum">
              <a:rPr lang="en-US" smtClean="0"/>
              <a:t>‹#›</a:t>
            </a:fld>
            <a:endParaRPr lang="en-US"/>
          </a:p>
        </p:txBody>
      </p:sp>
    </p:spTree>
    <p:extLst>
      <p:ext uri="{BB962C8B-B14F-4D97-AF65-F5344CB8AC3E}">
        <p14:creationId xmlns:p14="http://schemas.microsoft.com/office/powerpoint/2010/main" val="225060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8ADB157-F858-427A-B9BC-63F22EE4C25F}" type="slidenum">
              <a:rPr lang="en-US" smtClean="0"/>
              <a:t>‹#›</a:t>
            </a:fld>
            <a:endParaRPr lang="en-US"/>
          </a:p>
        </p:txBody>
      </p:sp>
    </p:spTree>
    <p:extLst>
      <p:ext uri="{BB962C8B-B14F-4D97-AF65-F5344CB8AC3E}">
        <p14:creationId xmlns:p14="http://schemas.microsoft.com/office/powerpoint/2010/main" val="10547620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5"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61" r:id="rId14"/>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customXml" Target="../ink/ink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ogo" descr="A red circle with a black and red logo&#10;&#10;Description automatically generated">
            <a:extLst>
              <a:ext uri="{FF2B5EF4-FFF2-40B4-BE49-F238E27FC236}">
                <a16:creationId xmlns:a16="http://schemas.microsoft.com/office/drawing/2014/main" id="{63FFF0B8-F3D1-3D8E-424A-81A09EDB23E6}"/>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197996" y="150700"/>
            <a:ext cx="2193051" cy="2106605"/>
          </a:xfrm>
          <a:prstGeom prst="rect">
            <a:avLst/>
          </a:prstGeom>
        </p:spPr>
      </p:pic>
      <p:pic>
        <p:nvPicPr>
          <p:cNvPr id="9" name="Logo" descr="A red circle with a black and red logo&#10;&#10;Description automatically generated">
            <a:extLst>
              <a:ext uri="{FF2B5EF4-FFF2-40B4-BE49-F238E27FC236}">
                <a16:creationId xmlns:a16="http://schemas.microsoft.com/office/drawing/2014/main" id="{C4549068-0478-7CE9-C310-A453733BB26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8513618" y="3760310"/>
            <a:ext cx="2193051" cy="2106605"/>
          </a:xfrm>
          <a:prstGeom prst="rect">
            <a:avLst/>
          </a:prstGeom>
        </p:spPr>
      </p:pic>
      <p:pic>
        <p:nvPicPr>
          <p:cNvPr id="10" name="Logo" descr="A red circle with a black and red logo&#10;&#10;Description automatically generated">
            <a:extLst>
              <a:ext uri="{FF2B5EF4-FFF2-40B4-BE49-F238E27FC236}">
                <a16:creationId xmlns:a16="http://schemas.microsoft.com/office/drawing/2014/main" id="{41ABA3CE-BE64-3425-D4EE-D5C4877A7035}"/>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a:off x="91986" y="3686338"/>
            <a:ext cx="2193051" cy="2106605"/>
          </a:xfrm>
          <a:prstGeom prst="rect">
            <a:avLst/>
          </a:prstGeom>
        </p:spPr>
      </p:pic>
      <p:pic>
        <p:nvPicPr>
          <p:cNvPr id="11" name="Logo" descr="A red circle with a black and red logo&#10;&#10;Description automatically generated">
            <a:extLst>
              <a:ext uri="{FF2B5EF4-FFF2-40B4-BE49-F238E27FC236}">
                <a16:creationId xmlns:a16="http://schemas.microsoft.com/office/drawing/2014/main" id="{3FF6B6EB-CAFF-77ED-2742-D6B9BF1CC842}"/>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H="1" flipV="1">
            <a:off x="4998708" y="-157505"/>
            <a:ext cx="2193051" cy="2106605"/>
          </a:xfrm>
          <a:prstGeom prst="rect">
            <a:avLst/>
          </a:prstGeom>
        </p:spPr>
      </p:pic>
      <p:pic>
        <p:nvPicPr>
          <p:cNvPr id="12" name="Logo" descr="A red circle with a black and red logo&#10;&#10;Description automatically generated">
            <a:extLst>
              <a:ext uri="{FF2B5EF4-FFF2-40B4-BE49-F238E27FC236}">
                <a16:creationId xmlns:a16="http://schemas.microsoft.com/office/drawing/2014/main" id="{53EE238E-C15D-36CA-1135-0B36CD48C620}"/>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flipV="1">
            <a:off x="9694149" y="482149"/>
            <a:ext cx="2193051" cy="2106605"/>
          </a:xfrm>
          <a:prstGeom prst="rect">
            <a:avLst/>
          </a:prstGeom>
        </p:spPr>
      </p:pic>
      <p:pic>
        <p:nvPicPr>
          <p:cNvPr id="5" name="Logo" descr="A red circle with a black and red logo&#10;&#10;Description automatically generated">
            <a:extLst>
              <a:ext uri="{FF2B5EF4-FFF2-40B4-BE49-F238E27FC236}">
                <a16:creationId xmlns:a16="http://schemas.microsoft.com/office/drawing/2014/main" id="{9D5EB0BE-5999-404D-CB46-9A73018DE35C}"/>
              </a:ext>
            </a:extLst>
          </p:cNvPr>
          <p:cNvPicPr>
            <a:picLocks noChangeAspect="1"/>
          </p:cNvPicPr>
          <p:nvPr/>
        </p:nvPicPr>
        <p:blipFill>
          <a:blip r:embed="rId2">
            <a:extLst>
              <a:ext uri="{28A0092B-C50C-407E-A947-70E740481C1C}">
                <a14:useLocalDpi xmlns:a14="http://schemas.microsoft.com/office/drawing/2010/main" val="0"/>
              </a:ext>
            </a:extLst>
          </a:blip>
          <a:srcRect l="21040" r="20401"/>
          <a:stretch/>
        </p:blipFill>
        <p:spPr>
          <a:xfrm>
            <a:off x="3756710" y="4859015"/>
            <a:ext cx="2193051" cy="2106605"/>
          </a:xfrm>
          <a:prstGeom prst="rect">
            <a:avLst/>
          </a:prstGeom>
        </p:spPr>
      </p:pic>
      <p:sp>
        <p:nvSpPr>
          <p:cNvPr id="3" name="Subtitle 2">
            <a:extLst>
              <a:ext uri="{FF2B5EF4-FFF2-40B4-BE49-F238E27FC236}">
                <a16:creationId xmlns:a16="http://schemas.microsoft.com/office/drawing/2014/main" id="{51DC9DD7-2794-CAC2-7B40-CA9C1CAA6788}"/>
              </a:ext>
            </a:extLst>
          </p:cNvPr>
          <p:cNvSpPr>
            <a:spLocks noGrp="1"/>
          </p:cNvSpPr>
          <p:nvPr>
            <p:ph type="subTitle" idx="1"/>
          </p:nvPr>
        </p:nvSpPr>
        <p:spPr/>
        <p:txBody>
          <a:bodyPr/>
          <a:lstStyle/>
          <a:p>
            <a:r>
              <a:rPr lang="en-US"/>
              <a:t>Team</a:t>
            </a:r>
            <a:r>
              <a:rPr lang="en-US" baseline="0"/>
              <a:t> 5 Guys</a:t>
            </a:r>
            <a:endParaRPr lang="en-US"/>
          </a:p>
        </p:txBody>
      </p:sp>
      <p:sp>
        <p:nvSpPr>
          <p:cNvPr id="2" name="Title 1">
            <a:extLst>
              <a:ext uri="{FF2B5EF4-FFF2-40B4-BE49-F238E27FC236}">
                <a16:creationId xmlns:a16="http://schemas.microsoft.com/office/drawing/2014/main" id="{FC50AF3D-37D4-800E-94C8-88532C21B0A0}"/>
              </a:ext>
            </a:extLst>
          </p:cNvPr>
          <p:cNvSpPr>
            <a:spLocks noGrp="1"/>
          </p:cNvSpPr>
          <p:nvPr>
            <p:ph type="ctrTitle"/>
          </p:nvPr>
        </p:nvSpPr>
        <p:spPr/>
        <p:txBody>
          <a:bodyPr/>
          <a:lstStyle/>
          <a:p>
            <a:r>
              <a:rPr lang="en-US"/>
              <a:t>Kill</a:t>
            </a:r>
            <a:r>
              <a:rPr lang="en-US" baseline="0"/>
              <a:t> Mo’ Chicken</a:t>
            </a:r>
            <a:endParaRPr lang="en-US"/>
          </a:p>
        </p:txBody>
      </p:sp>
    </p:spTree>
    <p:extLst>
      <p:ext uri="{BB962C8B-B14F-4D97-AF65-F5344CB8AC3E}">
        <p14:creationId xmlns:p14="http://schemas.microsoft.com/office/powerpoint/2010/main" val="267432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4FEC-A090-675A-10FC-235F9A635359}"/>
              </a:ext>
            </a:extLst>
          </p:cNvPr>
          <p:cNvSpPr>
            <a:spLocks noGrp="1"/>
          </p:cNvSpPr>
          <p:nvPr>
            <p:ph type="title"/>
          </p:nvPr>
        </p:nvSpPr>
        <p:spPr>
          <a:xfrm>
            <a:off x="1944508" y="1121975"/>
            <a:ext cx="7923276" cy="1188720"/>
          </a:xfrm>
        </p:spPr>
        <p:txBody>
          <a:bodyPr/>
          <a:lstStyle/>
          <a:p>
            <a:r>
              <a:rPr lang="en-US"/>
              <a:t>Map and UI</a:t>
            </a:r>
          </a:p>
        </p:txBody>
      </p:sp>
      <p:sp>
        <p:nvSpPr>
          <p:cNvPr id="3" name="Content Placeholder 2">
            <a:extLst>
              <a:ext uri="{FF2B5EF4-FFF2-40B4-BE49-F238E27FC236}">
                <a16:creationId xmlns:a16="http://schemas.microsoft.com/office/drawing/2014/main" id="{81C176B5-088F-001B-8262-F17ECDA0896F}"/>
              </a:ext>
            </a:extLst>
          </p:cNvPr>
          <p:cNvSpPr>
            <a:spLocks noGrp="1"/>
          </p:cNvSpPr>
          <p:nvPr>
            <p:ph idx="4294967295"/>
          </p:nvPr>
        </p:nvSpPr>
        <p:spPr>
          <a:xfrm>
            <a:off x="1333759" y="2681076"/>
            <a:ext cx="4577197" cy="3083978"/>
          </a:xfrm>
        </p:spPr>
        <p:txBody>
          <a:bodyPr vert="horz" lIns="91440" tIns="45720" rIns="91440" bIns="45720" rtlCol="0" anchor="t">
            <a:normAutofit/>
          </a:bodyPr>
          <a:lstStyle/>
          <a:p>
            <a:pPr marL="0" indent="0">
              <a:buNone/>
            </a:pPr>
            <a:r>
              <a:rPr lang="en-US"/>
              <a:t>Dialog: None</a:t>
            </a:r>
          </a:p>
          <a:p>
            <a:pPr marL="0" indent="0">
              <a:buNone/>
            </a:pPr>
            <a:r>
              <a:rPr lang="en-US"/>
              <a:t>Action: Upon loading into the game the player is presented with a map. In the image you can see a path, player health, currency(to buy towers), a way to pause the game, and a way to select towers. </a:t>
            </a:r>
          </a:p>
          <a:p>
            <a:pPr marL="0" indent="0">
              <a:buNone/>
            </a:pPr>
            <a:endParaRPr lang="en-US"/>
          </a:p>
          <a:p>
            <a:pPr marL="0" indent="0">
              <a:buNone/>
            </a:pPr>
            <a:r>
              <a:rPr lang="en-US"/>
              <a:t>Note: (Source: BTD 6) </a:t>
            </a:r>
            <a:r>
              <a:rPr lang="en-US" sz="1600"/>
              <a:t>/ Top down, </a:t>
            </a:r>
            <a:r>
              <a:rPr lang="en-US"/>
              <a:t>background music</a:t>
            </a:r>
          </a:p>
        </p:txBody>
      </p:sp>
      <p:pic>
        <p:nvPicPr>
          <p:cNvPr id="5" name="Picture 4" descr="A screenshot of a video game&#10;&#10;Description automatically generated">
            <a:extLst>
              <a:ext uri="{FF2B5EF4-FFF2-40B4-BE49-F238E27FC236}">
                <a16:creationId xmlns:a16="http://schemas.microsoft.com/office/drawing/2014/main" id="{32AEC82B-8B06-AD7A-2461-9080C05DD268}"/>
              </a:ext>
            </a:extLst>
          </p:cNvPr>
          <p:cNvPicPr>
            <a:picLocks noChangeAspect="1"/>
          </p:cNvPicPr>
          <p:nvPr/>
        </p:nvPicPr>
        <p:blipFill>
          <a:blip r:embed="rId2"/>
          <a:stretch>
            <a:fillRect/>
          </a:stretch>
        </p:blipFill>
        <p:spPr>
          <a:xfrm>
            <a:off x="6378111" y="2679915"/>
            <a:ext cx="4078813" cy="3086746"/>
          </a:xfrm>
          <a:prstGeom prst="rect">
            <a:avLst/>
          </a:prstGeom>
        </p:spPr>
      </p:pic>
    </p:spTree>
    <p:extLst>
      <p:ext uri="{BB962C8B-B14F-4D97-AF65-F5344CB8AC3E}">
        <p14:creationId xmlns:p14="http://schemas.microsoft.com/office/powerpoint/2010/main" val="412338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C5CC-3BFB-46CD-FD7B-9CA882E96361}"/>
              </a:ext>
            </a:extLst>
          </p:cNvPr>
          <p:cNvSpPr>
            <a:spLocks noGrp="1"/>
          </p:cNvSpPr>
          <p:nvPr>
            <p:ph type="title"/>
          </p:nvPr>
        </p:nvSpPr>
        <p:spPr>
          <a:xfrm>
            <a:off x="1746904" y="1028370"/>
            <a:ext cx="7923276" cy="1188720"/>
          </a:xfrm>
        </p:spPr>
        <p:txBody>
          <a:bodyPr/>
          <a:lstStyle/>
          <a:p>
            <a:r>
              <a:rPr lang="en-US"/>
              <a:t>Enemy pathing</a:t>
            </a:r>
          </a:p>
        </p:txBody>
      </p:sp>
      <p:sp>
        <p:nvSpPr>
          <p:cNvPr id="3" name="Content Placeholder 2">
            <a:extLst>
              <a:ext uri="{FF2B5EF4-FFF2-40B4-BE49-F238E27FC236}">
                <a16:creationId xmlns:a16="http://schemas.microsoft.com/office/drawing/2014/main" id="{74CD0F03-64BA-8917-D9CE-85B768D7213B}"/>
              </a:ext>
            </a:extLst>
          </p:cNvPr>
          <p:cNvSpPr>
            <a:spLocks noGrp="1"/>
          </p:cNvSpPr>
          <p:nvPr>
            <p:ph idx="4294967295"/>
          </p:nvPr>
        </p:nvSpPr>
        <p:spPr>
          <a:xfrm>
            <a:off x="1333759" y="2674619"/>
            <a:ext cx="3247669" cy="3432689"/>
          </a:xfrm>
        </p:spPr>
        <p:txBody>
          <a:bodyPr vert="horz" lIns="91440" tIns="45720" rIns="91440" bIns="45720" rtlCol="0" anchor="t">
            <a:normAutofit/>
          </a:bodyPr>
          <a:lstStyle/>
          <a:p>
            <a:pPr marL="0" indent="0">
              <a:buNone/>
            </a:pPr>
            <a:r>
              <a:rPr lang="en-US"/>
              <a:t>Dialog: None</a:t>
            </a:r>
          </a:p>
          <a:p>
            <a:pPr marL="0" indent="0">
              <a:buNone/>
            </a:pPr>
            <a:r>
              <a:rPr lang="en-US"/>
              <a:t>Action:</a:t>
            </a:r>
            <a:r>
              <a:rPr lang="en-US" sz="1700"/>
              <a:t> </a:t>
            </a:r>
            <a:r>
              <a:rPr lang="en-US"/>
              <a:t>When the game is started, the enemy will begin to move along the designated path. Notice that the different enemy tiers move at different speeds along the path.</a:t>
            </a:r>
          </a:p>
          <a:p>
            <a:pPr marL="0" indent="0">
              <a:buNone/>
            </a:pPr>
            <a:endParaRPr lang="en-US"/>
          </a:p>
          <a:p>
            <a:pPr marL="0" indent="0">
              <a:buNone/>
            </a:pPr>
            <a:r>
              <a:rPr lang="en-US"/>
              <a:t>Note: (Source: BTD 6) </a:t>
            </a:r>
            <a:r>
              <a:rPr lang="en-US" sz="1600"/>
              <a:t>/ Top down, </a:t>
            </a:r>
            <a:r>
              <a:rPr lang="en-US"/>
              <a:t>background music</a:t>
            </a:r>
          </a:p>
        </p:txBody>
      </p:sp>
      <p:pic>
        <p:nvPicPr>
          <p:cNvPr id="6" name="Picture 5" descr="A screenshot of a video game&#10;&#10;Description automatically generated">
            <a:extLst>
              <a:ext uri="{FF2B5EF4-FFF2-40B4-BE49-F238E27FC236}">
                <a16:creationId xmlns:a16="http://schemas.microsoft.com/office/drawing/2014/main" id="{6BD04C74-9FCA-537D-DBF9-3BDCF39E1E98}"/>
              </a:ext>
            </a:extLst>
          </p:cNvPr>
          <p:cNvPicPr>
            <a:picLocks noChangeAspect="1"/>
          </p:cNvPicPr>
          <p:nvPr/>
        </p:nvPicPr>
        <p:blipFill>
          <a:blip r:embed="rId2"/>
          <a:stretch>
            <a:fillRect/>
          </a:stretch>
        </p:blipFill>
        <p:spPr>
          <a:xfrm>
            <a:off x="5696610" y="2595966"/>
            <a:ext cx="4339615" cy="3254644"/>
          </a:xfrm>
          <a:prstGeom prst="rect">
            <a:avLst/>
          </a:prstGeom>
        </p:spPr>
      </p:pic>
      <p:pic>
        <p:nvPicPr>
          <p:cNvPr id="5" name="Picture 4">
            <a:extLst>
              <a:ext uri="{FF2B5EF4-FFF2-40B4-BE49-F238E27FC236}">
                <a16:creationId xmlns:a16="http://schemas.microsoft.com/office/drawing/2014/main" id="{8FF87B27-8051-C24C-0958-CECB7B84F07C}"/>
              </a:ext>
            </a:extLst>
          </p:cNvPr>
          <p:cNvPicPr>
            <a:picLocks noChangeAspect="1"/>
          </p:cNvPicPr>
          <p:nvPr/>
        </p:nvPicPr>
        <p:blipFill>
          <a:blip r:embed="rId3"/>
          <a:stretch>
            <a:fillRect/>
          </a:stretch>
        </p:blipFill>
        <p:spPr>
          <a:xfrm>
            <a:off x="6932469" y="3910446"/>
            <a:ext cx="405245" cy="396586"/>
          </a:xfrm>
          <a:prstGeom prst="rect">
            <a:avLst/>
          </a:prstGeom>
        </p:spPr>
      </p:pic>
      <p:pic>
        <p:nvPicPr>
          <p:cNvPr id="17" name="Picture 16">
            <a:extLst>
              <a:ext uri="{FF2B5EF4-FFF2-40B4-BE49-F238E27FC236}">
                <a16:creationId xmlns:a16="http://schemas.microsoft.com/office/drawing/2014/main" id="{628859DE-B2C7-435C-CE17-E7A2977A4523}"/>
              </a:ext>
            </a:extLst>
          </p:cNvPr>
          <p:cNvPicPr>
            <a:picLocks noChangeAspect="1"/>
          </p:cNvPicPr>
          <p:nvPr/>
        </p:nvPicPr>
        <p:blipFill>
          <a:blip r:embed="rId3"/>
          <a:stretch>
            <a:fillRect/>
          </a:stretch>
        </p:blipFill>
        <p:spPr>
          <a:xfrm>
            <a:off x="6932468" y="4109605"/>
            <a:ext cx="405245" cy="396586"/>
          </a:xfrm>
          <a:prstGeom prst="rect">
            <a:avLst/>
          </a:prstGeom>
        </p:spPr>
      </p:pic>
      <p:pic>
        <p:nvPicPr>
          <p:cNvPr id="18" name="Picture 17">
            <a:extLst>
              <a:ext uri="{FF2B5EF4-FFF2-40B4-BE49-F238E27FC236}">
                <a16:creationId xmlns:a16="http://schemas.microsoft.com/office/drawing/2014/main" id="{E235A777-35F2-6CF4-C485-639F7C065771}"/>
              </a:ext>
            </a:extLst>
          </p:cNvPr>
          <p:cNvPicPr>
            <a:picLocks noChangeAspect="1"/>
          </p:cNvPicPr>
          <p:nvPr/>
        </p:nvPicPr>
        <p:blipFill>
          <a:blip r:embed="rId3"/>
          <a:stretch>
            <a:fillRect/>
          </a:stretch>
        </p:blipFill>
        <p:spPr>
          <a:xfrm>
            <a:off x="6932469" y="4300105"/>
            <a:ext cx="405245" cy="396586"/>
          </a:xfrm>
          <a:prstGeom prst="rect">
            <a:avLst/>
          </a:prstGeom>
        </p:spPr>
      </p:pic>
      <p:pic>
        <p:nvPicPr>
          <p:cNvPr id="19" name="Picture 18">
            <a:extLst>
              <a:ext uri="{FF2B5EF4-FFF2-40B4-BE49-F238E27FC236}">
                <a16:creationId xmlns:a16="http://schemas.microsoft.com/office/drawing/2014/main" id="{9168E7DC-98FB-91B9-7E40-FCC28993786A}"/>
              </a:ext>
            </a:extLst>
          </p:cNvPr>
          <p:cNvPicPr>
            <a:picLocks noChangeAspect="1"/>
          </p:cNvPicPr>
          <p:nvPr/>
        </p:nvPicPr>
        <p:blipFill>
          <a:blip r:embed="rId3"/>
          <a:stretch>
            <a:fillRect/>
          </a:stretch>
        </p:blipFill>
        <p:spPr>
          <a:xfrm>
            <a:off x="6932468" y="4499264"/>
            <a:ext cx="405245" cy="396586"/>
          </a:xfrm>
          <a:prstGeom prst="rect">
            <a:avLst/>
          </a:prstGeom>
        </p:spPr>
      </p:pic>
      <p:pic>
        <p:nvPicPr>
          <p:cNvPr id="20" name="Picture 19">
            <a:extLst>
              <a:ext uri="{FF2B5EF4-FFF2-40B4-BE49-F238E27FC236}">
                <a16:creationId xmlns:a16="http://schemas.microsoft.com/office/drawing/2014/main" id="{3C120DEE-37F3-F4F3-B5A4-65C9C71AC1AF}"/>
              </a:ext>
            </a:extLst>
          </p:cNvPr>
          <p:cNvPicPr>
            <a:picLocks noChangeAspect="1"/>
          </p:cNvPicPr>
          <p:nvPr/>
        </p:nvPicPr>
        <p:blipFill>
          <a:blip r:embed="rId3"/>
          <a:stretch>
            <a:fillRect/>
          </a:stretch>
        </p:blipFill>
        <p:spPr>
          <a:xfrm>
            <a:off x="6932469" y="3520787"/>
            <a:ext cx="405245" cy="396586"/>
          </a:xfrm>
          <a:prstGeom prst="rect">
            <a:avLst/>
          </a:prstGeom>
        </p:spPr>
      </p:pic>
      <p:pic>
        <p:nvPicPr>
          <p:cNvPr id="21" name="Picture 20">
            <a:extLst>
              <a:ext uri="{FF2B5EF4-FFF2-40B4-BE49-F238E27FC236}">
                <a16:creationId xmlns:a16="http://schemas.microsoft.com/office/drawing/2014/main" id="{B126283C-51D8-6894-EF6B-74E566E6F07C}"/>
              </a:ext>
            </a:extLst>
          </p:cNvPr>
          <p:cNvPicPr>
            <a:picLocks noChangeAspect="1"/>
          </p:cNvPicPr>
          <p:nvPr/>
        </p:nvPicPr>
        <p:blipFill>
          <a:blip r:embed="rId3"/>
          <a:stretch>
            <a:fillRect/>
          </a:stretch>
        </p:blipFill>
        <p:spPr>
          <a:xfrm>
            <a:off x="6932468" y="3719945"/>
            <a:ext cx="405245" cy="396586"/>
          </a:xfrm>
          <a:prstGeom prst="rect">
            <a:avLst/>
          </a:prstGeom>
        </p:spPr>
      </p:pic>
      <p:pic>
        <p:nvPicPr>
          <p:cNvPr id="22" name="Picture 21">
            <a:extLst>
              <a:ext uri="{FF2B5EF4-FFF2-40B4-BE49-F238E27FC236}">
                <a16:creationId xmlns:a16="http://schemas.microsoft.com/office/drawing/2014/main" id="{5BEDC56B-492B-907F-AD97-80F2EE973BE4}"/>
              </a:ext>
            </a:extLst>
          </p:cNvPr>
          <p:cNvPicPr>
            <a:picLocks noChangeAspect="1"/>
          </p:cNvPicPr>
          <p:nvPr/>
        </p:nvPicPr>
        <p:blipFill>
          <a:blip r:embed="rId3"/>
          <a:stretch>
            <a:fillRect/>
          </a:stretch>
        </p:blipFill>
        <p:spPr>
          <a:xfrm>
            <a:off x="6733310" y="4646468"/>
            <a:ext cx="405245" cy="396586"/>
          </a:xfrm>
          <a:prstGeom prst="rect">
            <a:avLst/>
          </a:prstGeom>
        </p:spPr>
      </p:pic>
      <p:pic>
        <p:nvPicPr>
          <p:cNvPr id="23" name="Picture 22">
            <a:extLst>
              <a:ext uri="{FF2B5EF4-FFF2-40B4-BE49-F238E27FC236}">
                <a16:creationId xmlns:a16="http://schemas.microsoft.com/office/drawing/2014/main" id="{1214E8EE-F686-E412-EA94-6C309C09AEDA}"/>
              </a:ext>
            </a:extLst>
          </p:cNvPr>
          <p:cNvPicPr>
            <a:picLocks noChangeAspect="1"/>
          </p:cNvPicPr>
          <p:nvPr/>
        </p:nvPicPr>
        <p:blipFill>
          <a:blip r:embed="rId3"/>
          <a:stretch>
            <a:fillRect/>
          </a:stretch>
        </p:blipFill>
        <p:spPr>
          <a:xfrm>
            <a:off x="6932468" y="3330286"/>
            <a:ext cx="405245" cy="396586"/>
          </a:xfrm>
          <a:prstGeom prst="rect">
            <a:avLst/>
          </a:prstGeom>
        </p:spPr>
      </p:pic>
      <p:pic>
        <p:nvPicPr>
          <p:cNvPr id="24" name="Picture 23">
            <a:extLst>
              <a:ext uri="{FF2B5EF4-FFF2-40B4-BE49-F238E27FC236}">
                <a16:creationId xmlns:a16="http://schemas.microsoft.com/office/drawing/2014/main" id="{8FB4E05F-7823-8F90-C603-3325EEAEFE4B}"/>
              </a:ext>
            </a:extLst>
          </p:cNvPr>
          <p:cNvPicPr>
            <a:picLocks noChangeAspect="1"/>
          </p:cNvPicPr>
          <p:nvPr/>
        </p:nvPicPr>
        <p:blipFill>
          <a:blip r:embed="rId3"/>
          <a:stretch>
            <a:fillRect/>
          </a:stretch>
        </p:blipFill>
        <p:spPr>
          <a:xfrm>
            <a:off x="6932469" y="3131128"/>
            <a:ext cx="405245" cy="396586"/>
          </a:xfrm>
          <a:prstGeom prst="rect">
            <a:avLst/>
          </a:prstGeom>
        </p:spPr>
      </p:pic>
      <p:pic>
        <p:nvPicPr>
          <p:cNvPr id="25" name="Picture 24">
            <a:extLst>
              <a:ext uri="{FF2B5EF4-FFF2-40B4-BE49-F238E27FC236}">
                <a16:creationId xmlns:a16="http://schemas.microsoft.com/office/drawing/2014/main" id="{28D8D86E-3C49-E181-3674-70FC605B4D55}"/>
              </a:ext>
            </a:extLst>
          </p:cNvPr>
          <p:cNvPicPr>
            <a:picLocks noChangeAspect="1"/>
          </p:cNvPicPr>
          <p:nvPr/>
        </p:nvPicPr>
        <p:blipFill>
          <a:blip r:embed="rId3"/>
          <a:stretch>
            <a:fillRect/>
          </a:stretch>
        </p:blipFill>
        <p:spPr>
          <a:xfrm>
            <a:off x="6975764" y="2966605"/>
            <a:ext cx="405245" cy="396586"/>
          </a:xfrm>
          <a:prstGeom prst="rect">
            <a:avLst/>
          </a:prstGeom>
        </p:spPr>
      </p:pic>
      <p:pic>
        <p:nvPicPr>
          <p:cNvPr id="26" name="Picture 25">
            <a:extLst>
              <a:ext uri="{FF2B5EF4-FFF2-40B4-BE49-F238E27FC236}">
                <a16:creationId xmlns:a16="http://schemas.microsoft.com/office/drawing/2014/main" id="{29BB8654-2ADF-A488-9AFF-FCE780766F57}"/>
              </a:ext>
            </a:extLst>
          </p:cNvPr>
          <p:cNvPicPr>
            <a:picLocks noChangeAspect="1"/>
          </p:cNvPicPr>
          <p:nvPr/>
        </p:nvPicPr>
        <p:blipFill>
          <a:blip r:embed="rId3"/>
          <a:stretch>
            <a:fillRect/>
          </a:stretch>
        </p:blipFill>
        <p:spPr>
          <a:xfrm>
            <a:off x="7192242" y="2949287"/>
            <a:ext cx="405245" cy="396586"/>
          </a:xfrm>
          <a:prstGeom prst="rect">
            <a:avLst/>
          </a:prstGeom>
        </p:spPr>
      </p:pic>
      <p:pic>
        <p:nvPicPr>
          <p:cNvPr id="27" name="Picture 26">
            <a:extLst>
              <a:ext uri="{FF2B5EF4-FFF2-40B4-BE49-F238E27FC236}">
                <a16:creationId xmlns:a16="http://schemas.microsoft.com/office/drawing/2014/main" id="{19143856-97BE-2F7D-6011-B3060CC9E1A5}"/>
              </a:ext>
            </a:extLst>
          </p:cNvPr>
          <p:cNvPicPr>
            <a:picLocks noChangeAspect="1"/>
          </p:cNvPicPr>
          <p:nvPr/>
        </p:nvPicPr>
        <p:blipFill>
          <a:blip r:embed="rId3"/>
          <a:stretch>
            <a:fillRect/>
          </a:stretch>
        </p:blipFill>
        <p:spPr>
          <a:xfrm>
            <a:off x="7642514" y="3165764"/>
            <a:ext cx="405245" cy="396586"/>
          </a:xfrm>
          <a:prstGeom prst="rect">
            <a:avLst/>
          </a:prstGeom>
        </p:spPr>
      </p:pic>
      <p:pic>
        <p:nvPicPr>
          <p:cNvPr id="28" name="Picture 27">
            <a:extLst>
              <a:ext uri="{FF2B5EF4-FFF2-40B4-BE49-F238E27FC236}">
                <a16:creationId xmlns:a16="http://schemas.microsoft.com/office/drawing/2014/main" id="{25536F72-C250-AC97-A961-F562DA71B36B}"/>
              </a:ext>
            </a:extLst>
          </p:cNvPr>
          <p:cNvPicPr>
            <a:picLocks noChangeAspect="1"/>
          </p:cNvPicPr>
          <p:nvPr/>
        </p:nvPicPr>
        <p:blipFill>
          <a:blip r:embed="rId3"/>
          <a:stretch>
            <a:fillRect/>
          </a:stretch>
        </p:blipFill>
        <p:spPr>
          <a:xfrm>
            <a:off x="7616537" y="3009901"/>
            <a:ext cx="405245" cy="396586"/>
          </a:xfrm>
          <a:prstGeom prst="rect">
            <a:avLst/>
          </a:prstGeom>
        </p:spPr>
      </p:pic>
      <p:pic>
        <p:nvPicPr>
          <p:cNvPr id="29" name="Picture 28">
            <a:extLst>
              <a:ext uri="{FF2B5EF4-FFF2-40B4-BE49-F238E27FC236}">
                <a16:creationId xmlns:a16="http://schemas.microsoft.com/office/drawing/2014/main" id="{438A9098-6B1E-70EB-556A-0CEFF5BC054D}"/>
              </a:ext>
            </a:extLst>
          </p:cNvPr>
          <p:cNvPicPr>
            <a:picLocks noChangeAspect="1"/>
          </p:cNvPicPr>
          <p:nvPr/>
        </p:nvPicPr>
        <p:blipFill>
          <a:blip r:embed="rId3"/>
          <a:stretch>
            <a:fillRect/>
          </a:stretch>
        </p:blipFill>
        <p:spPr>
          <a:xfrm>
            <a:off x="7391401" y="2940628"/>
            <a:ext cx="405245" cy="396586"/>
          </a:xfrm>
          <a:prstGeom prst="rect">
            <a:avLst/>
          </a:prstGeom>
        </p:spPr>
      </p:pic>
      <p:pic>
        <p:nvPicPr>
          <p:cNvPr id="30" name="Picture 29">
            <a:extLst>
              <a:ext uri="{FF2B5EF4-FFF2-40B4-BE49-F238E27FC236}">
                <a16:creationId xmlns:a16="http://schemas.microsoft.com/office/drawing/2014/main" id="{192E4A15-696F-629C-CDEF-58B8D1887D02}"/>
              </a:ext>
            </a:extLst>
          </p:cNvPr>
          <p:cNvPicPr>
            <a:picLocks noChangeAspect="1"/>
          </p:cNvPicPr>
          <p:nvPr/>
        </p:nvPicPr>
        <p:blipFill>
          <a:blip r:embed="rId3"/>
          <a:stretch>
            <a:fillRect/>
          </a:stretch>
        </p:blipFill>
        <p:spPr>
          <a:xfrm>
            <a:off x="7452014" y="4031673"/>
            <a:ext cx="405245" cy="396586"/>
          </a:xfrm>
          <a:prstGeom prst="rect">
            <a:avLst/>
          </a:prstGeom>
        </p:spPr>
      </p:pic>
      <p:pic>
        <p:nvPicPr>
          <p:cNvPr id="31" name="Picture 30">
            <a:extLst>
              <a:ext uri="{FF2B5EF4-FFF2-40B4-BE49-F238E27FC236}">
                <a16:creationId xmlns:a16="http://schemas.microsoft.com/office/drawing/2014/main" id="{588192B9-7D6C-7D0C-707B-5CF0496BCC74}"/>
              </a:ext>
            </a:extLst>
          </p:cNvPr>
          <p:cNvPicPr>
            <a:picLocks noChangeAspect="1"/>
          </p:cNvPicPr>
          <p:nvPr/>
        </p:nvPicPr>
        <p:blipFill>
          <a:blip r:embed="rId3"/>
          <a:stretch>
            <a:fillRect/>
          </a:stretch>
        </p:blipFill>
        <p:spPr>
          <a:xfrm>
            <a:off x="7659832" y="3390900"/>
            <a:ext cx="405245" cy="396586"/>
          </a:xfrm>
          <a:prstGeom prst="rect">
            <a:avLst/>
          </a:prstGeom>
        </p:spPr>
      </p:pic>
      <p:pic>
        <p:nvPicPr>
          <p:cNvPr id="32" name="Picture 31">
            <a:extLst>
              <a:ext uri="{FF2B5EF4-FFF2-40B4-BE49-F238E27FC236}">
                <a16:creationId xmlns:a16="http://schemas.microsoft.com/office/drawing/2014/main" id="{47E61288-D5C3-C78A-6709-E765A902C0C7}"/>
              </a:ext>
            </a:extLst>
          </p:cNvPr>
          <p:cNvPicPr>
            <a:picLocks noChangeAspect="1"/>
          </p:cNvPicPr>
          <p:nvPr/>
        </p:nvPicPr>
        <p:blipFill>
          <a:blip r:embed="rId3"/>
          <a:stretch>
            <a:fillRect/>
          </a:stretch>
        </p:blipFill>
        <p:spPr>
          <a:xfrm>
            <a:off x="7192241" y="4014355"/>
            <a:ext cx="405245" cy="396586"/>
          </a:xfrm>
          <a:prstGeom prst="rect">
            <a:avLst/>
          </a:prstGeom>
        </p:spPr>
      </p:pic>
      <p:pic>
        <p:nvPicPr>
          <p:cNvPr id="33" name="Picture 32">
            <a:extLst>
              <a:ext uri="{FF2B5EF4-FFF2-40B4-BE49-F238E27FC236}">
                <a16:creationId xmlns:a16="http://schemas.microsoft.com/office/drawing/2014/main" id="{232DEEC7-CFA1-E764-18C7-22637499BEF1}"/>
              </a:ext>
            </a:extLst>
          </p:cNvPr>
          <p:cNvPicPr>
            <a:picLocks noChangeAspect="1"/>
          </p:cNvPicPr>
          <p:nvPr/>
        </p:nvPicPr>
        <p:blipFill>
          <a:blip r:embed="rId3"/>
          <a:stretch>
            <a:fillRect/>
          </a:stretch>
        </p:blipFill>
        <p:spPr>
          <a:xfrm>
            <a:off x="7711786" y="4031672"/>
            <a:ext cx="405245" cy="396586"/>
          </a:xfrm>
          <a:prstGeom prst="rect">
            <a:avLst/>
          </a:prstGeom>
        </p:spPr>
      </p:pic>
      <p:pic>
        <p:nvPicPr>
          <p:cNvPr id="34" name="Picture 33">
            <a:extLst>
              <a:ext uri="{FF2B5EF4-FFF2-40B4-BE49-F238E27FC236}">
                <a16:creationId xmlns:a16="http://schemas.microsoft.com/office/drawing/2014/main" id="{2205FEC6-B7E4-777C-76D6-53A44F9C8D45}"/>
              </a:ext>
            </a:extLst>
          </p:cNvPr>
          <p:cNvPicPr>
            <a:picLocks noChangeAspect="1"/>
          </p:cNvPicPr>
          <p:nvPr/>
        </p:nvPicPr>
        <p:blipFill>
          <a:blip r:embed="rId3"/>
          <a:stretch>
            <a:fillRect/>
          </a:stretch>
        </p:blipFill>
        <p:spPr>
          <a:xfrm>
            <a:off x="8265968" y="3763241"/>
            <a:ext cx="405245" cy="396586"/>
          </a:xfrm>
          <a:prstGeom prst="rect">
            <a:avLst/>
          </a:prstGeom>
        </p:spPr>
      </p:pic>
      <p:pic>
        <p:nvPicPr>
          <p:cNvPr id="35" name="Picture 34">
            <a:extLst>
              <a:ext uri="{FF2B5EF4-FFF2-40B4-BE49-F238E27FC236}">
                <a16:creationId xmlns:a16="http://schemas.microsoft.com/office/drawing/2014/main" id="{A75B5D7D-F5E0-DF3A-FF61-92559D28313B}"/>
              </a:ext>
            </a:extLst>
          </p:cNvPr>
          <p:cNvPicPr>
            <a:picLocks noChangeAspect="1"/>
          </p:cNvPicPr>
          <p:nvPr/>
        </p:nvPicPr>
        <p:blipFill>
          <a:blip r:embed="rId3"/>
          <a:stretch>
            <a:fillRect/>
          </a:stretch>
        </p:blipFill>
        <p:spPr>
          <a:xfrm>
            <a:off x="8214014" y="3962401"/>
            <a:ext cx="405245" cy="396586"/>
          </a:xfrm>
          <a:prstGeom prst="rect">
            <a:avLst/>
          </a:prstGeom>
        </p:spPr>
      </p:pic>
      <p:pic>
        <p:nvPicPr>
          <p:cNvPr id="36" name="Picture 35">
            <a:extLst>
              <a:ext uri="{FF2B5EF4-FFF2-40B4-BE49-F238E27FC236}">
                <a16:creationId xmlns:a16="http://schemas.microsoft.com/office/drawing/2014/main" id="{C6C6BA26-B40F-5DE1-496E-7A95296E3BEE}"/>
              </a:ext>
            </a:extLst>
          </p:cNvPr>
          <p:cNvPicPr>
            <a:picLocks noChangeAspect="1"/>
          </p:cNvPicPr>
          <p:nvPr/>
        </p:nvPicPr>
        <p:blipFill>
          <a:blip r:embed="rId3"/>
          <a:stretch>
            <a:fillRect/>
          </a:stretch>
        </p:blipFill>
        <p:spPr>
          <a:xfrm>
            <a:off x="7971559" y="4023014"/>
            <a:ext cx="405245" cy="396586"/>
          </a:xfrm>
          <a:prstGeom prst="rect">
            <a:avLst/>
          </a:prstGeom>
        </p:spPr>
      </p:pic>
      <p:pic>
        <p:nvPicPr>
          <p:cNvPr id="37" name="Picture 36">
            <a:extLst>
              <a:ext uri="{FF2B5EF4-FFF2-40B4-BE49-F238E27FC236}">
                <a16:creationId xmlns:a16="http://schemas.microsoft.com/office/drawing/2014/main" id="{838F53AE-42C4-306E-9FC4-0F8AECB9D829}"/>
              </a:ext>
            </a:extLst>
          </p:cNvPr>
          <p:cNvPicPr>
            <a:picLocks noChangeAspect="1"/>
          </p:cNvPicPr>
          <p:nvPr/>
        </p:nvPicPr>
        <p:blipFill>
          <a:blip r:embed="rId3"/>
          <a:stretch>
            <a:fillRect/>
          </a:stretch>
        </p:blipFill>
        <p:spPr>
          <a:xfrm>
            <a:off x="8378537" y="3373582"/>
            <a:ext cx="405245" cy="396586"/>
          </a:xfrm>
          <a:prstGeom prst="rect">
            <a:avLst/>
          </a:prstGeom>
        </p:spPr>
      </p:pic>
      <p:pic>
        <p:nvPicPr>
          <p:cNvPr id="38" name="Picture 37">
            <a:extLst>
              <a:ext uri="{FF2B5EF4-FFF2-40B4-BE49-F238E27FC236}">
                <a16:creationId xmlns:a16="http://schemas.microsoft.com/office/drawing/2014/main" id="{9F50CD60-5D54-99B4-4185-53C1647A93EC}"/>
              </a:ext>
            </a:extLst>
          </p:cNvPr>
          <p:cNvPicPr>
            <a:picLocks noChangeAspect="1"/>
          </p:cNvPicPr>
          <p:nvPr/>
        </p:nvPicPr>
        <p:blipFill>
          <a:blip r:embed="rId3"/>
          <a:stretch>
            <a:fillRect/>
          </a:stretch>
        </p:blipFill>
        <p:spPr>
          <a:xfrm>
            <a:off x="8257309" y="3520787"/>
            <a:ext cx="405245" cy="396586"/>
          </a:xfrm>
          <a:prstGeom prst="rect">
            <a:avLst/>
          </a:prstGeom>
        </p:spPr>
      </p:pic>
      <p:pic>
        <p:nvPicPr>
          <p:cNvPr id="39" name="Picture 38">
            <a:extLst>
              <a:ext uri="{FF2B5EF4-FFF2-40B4-BE49-F238E27FC236}">
                <a16:creationId xmlns:a16="http://schemas.microsoft.com/office/drawing/2014/main" id="{0C674166-C914-EFCF-A443-4AFDD3BBD465}"/>
              </a:ext>
            </a:extLst>
          </p:cNvPr>
          <p:cNvPicPr>
            <a:picLocks noChangeAspect="1"/>
          </p:cNvPicPr>
          <p:nvPr/>
        </p:nvPicPr>
        <p:blipFill>
          <a:blip r:embed="rId3"/>
          <a:stretch>
            <a:fillRect/>
          </a:stretch>
        </p:blipFill>
        <p:spPr>
          <a:xfrm>
            <a:off x="8274628" y="3442855"/>
            <a:ext cx="405245" cy="396586"/>
          </a:xfrm>
          <a:prstGeom prst="rect">
            <a:avLst/>
          </a:prstGeom>
        </p:spPr>
      </p:pic>
      <p:pic>
        <p:nvPicPr>
          <p:cNvPr id="40" name="Picture 39">
            <a:extLst>
              <a:ext uri="{FF2B5EF4-FFF2-40B4-BE49-F238E27FC236}">
                <a16:creationId xmlns:a16="http://schemas.microsoft.com/office/drawing/2014/main" id="{659C2C49-0F41-C591-8656-17A901947C2F}"/>
              </a:ext>
            </a:extLst>
          </p:cNvPr>
          <p:cNvPicPr>
            <a:picLocks noChangeAspect="1"/>
          </p:cNvPicPr>
          <p:nvPr/>
        </p:nvPicPr>
        <p:blipFill>
          <a:blip r:embed="rId3"/>
          <a:stretch>
            <a:fillRect/>
          </a:stretch>
        </p:blipFill>
        <p:spPr>
          <a:xfrm>
            <a:off x="8569036" y="3356263"/>
            <a:ext cx="405245" cy="396586"/>
          </a:xfrm>
          <a:prstGeom prst="rect">
            <a:avLst/>
          </a:prstGeom>
        </p:spPr>
      </p:pic>
      <p:pic>
        <p:nvPicPr>
          <p:cNvPr id="41" name="Picture 40">
            <a:extLst>
              <a:ext uri="{FF2B5EF4-FFF2-40B4-BE49-F238E27FC236}">
                <a16:creationId xmlns:a16="http://schemas.microsoft.com/office/drawing/2014/main" id="{419E958C-D450-8138-B987-9B9D0DE8D835}"/>
              </a:ext>
            </a:extLst>
          </p:cNvPr>
          <p:cNvPicPr>
            <a:picLocks noChangeAspect="1"/>
          </p:cNvPicPr>
          <p:nvPr/>
        </p:nvPicPr>
        <p:blipFill>
          <a:blip r:embed="rId3"/>
          <a:stretch>
            <a:fillRect/>
          </a:stretch>
        </p:blipFill>
        <p:spPr>
          <a:xfrm>
            <a:off x="8655628" y="3373582"/>
            <a:ext cx="405245" cy="396586"/>
          </a:xfrm>
          <a:prstGeom prst="rect">
            <a:avLst/>
          </a:prstGeom>
        </p:spPr>
      </p:pic>
      <p:pic>
        <p:nvPicPr>
          <p:cNvPr id="42" name="Picture 41">
            <a:extLst>
              <a:ext uri="{FF2B5EF4-FFF2-40B4-BE49-F238E27FC236}">
                <a16:creationId xmlns:a16="http://schemas.microsoft.com/office/drawing/2014/main" id="{97711A2E-DAED-62F0-CFD7-6789394E9A97}"/>
              </a:ext>
            </a:extLst>
          </p:cNvPr>
          <p:cNvPicPr>
            <a:picLocks noChangeAspect="1"/>
          </p:cNvPicPr>
          <p:nvPr/>
        </p:nvPicPr>
        <p:blipFill>
          <a:blip r:embed="rId3"/>
          <a:stretch>
            <a:fillRect/>
          </a:stretch>
        </p:blipFill>
        <p:spPr>
          <a:xfrm>
            <a:off x="8768195" y="3572740"/>
            <a:ext cx="405245" cy="396586"/>
          </a:xfrm>
          <a:prstGeom prst="rect">
            <a:avLst/>
          </a:prstGeom>
        </p:spPr>
      </p:pic>
      <p:pic>
        <p:nvPicPr>
          <p:cNvPr id="43" name="Picture 42">
            <a:extLst>
              <a:ext uri="{FF2B5EF4-FFF2-40B4-BE49-F238E27FC236}">
                <a16:creationId xmlns:a16="http://schemas.microsoft.com/office/drawing/2014/main" id="{94855021-0609-CAE3-8ED4-0CAA4572F444}"/>
              </a:ext>
            </a:extLst>
          </p:cNvPr>
          <p:cNvPicPr>
            <a:picLocks noChangeAspect="1"/>
          </p:cNvPicPr>
          <p:nvPr/>
        </p:nvPicPr>
        <p:blipFill>
          <a:blip r:embed="rId3"/>
          <a:stretch>
            <a:fillRect/>
          </a:stretch>
        </p:blipFill>
        <p:spPr>
          <a:xfrm>
            <a:off x="8768196" y="3590059"/>
            <a:ext cx="405245" cy="396586"/>
          </a:xfrm>
          <a:prstGeom prst="rect">
            <a:avLst/>
          </a:prstGeom>
        </p:spPr>
      </p:pic>
      <p:pic>
        <p:nvPicPr>
          <p:cNvPr id="44" name="Picture 43">
            <a:extLst>
              <a:ext uri="{FF2B5EF4-FFF2-40B4-BE49-F238E27FC236}">
                <a16:creationId xmlns:a16="http://schemas.microsoft.com/office/drawing/2014/main" id="{34AE9850-96F2-DB8D-3400-EA7ED70BB64C}"/>
              </a:ext>
            </a:extLst>
          </p:cNvPr>
          <p:cNvPicPr>
            <a:picLocks noChangeAspect="1"/>
          </p:cNvPicPr>
          <p:nvPr/>
        </p:nvPicPr>
        <p:blipFill>
          <a:blip r:embed="rId3"/>
          <a:stretch>
            <a:fillRect/>
          </a:stretch>
        </p:blipFill>
        <p:spPr>
          <a:xfrm>
            <a:off x="8768195" y="3910445"/>
            <a:ext cx="405245" cy="396586"/>
          </a:xfrm>
          <a:prstGeom prst="rect">
            <a:avLst/>
          </a:prstGeom>
        </p:spPr>
      </p:pic>
    </p:spTree>
    <p:extLst>
      <p:ext uri="{BB962C8B-B14F-4D97-AF65-F5344CB8AC3E}">
        <p14:creationId xmlns:p14="http://schemas.microsoft.com/office/powerpoint/2010/main" val="365553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265E-3E27-FEF3-F137-E4C9096A2C2F}"/>
              </a:ext>
            </a:extLst>
          </p:cNvPr>
          <p:cNvSpPr>
            <a:spLocks noGrp="1"/>
          </p:cNvSpPr>
          <p:nvPr>
            <p:ph type="title"/>
          </p:nvPr>
        </p:nvSpPr>
        <p:spPr>
          <a:xfrm>
            <a:off x="2134362" y="1092946"/>
            <a:ext cx="7923276" cy="1188720"/>
          </a:xfrm>
        </p:spPr>
        <p:txBody>
          <a:bodyPr/>
          <a:lstStyle/>
          <a:p>
            <a:r>
              <a:rPr lang="en-US"/>
              <a:t>Tower Placement</a:t>
            </a:r>
          </a:p>
        </p:txBody>
      </p:sp>
      <p:sp>
        <p:nvSpPr>
          <p:cNvPr id="3" name="Content Placeholder 2">
            <a:extLst>
              <a:ext uri="{FF2B5EF4-FFF2-40B4-BE49-F238E27FC236}">
                <a16:creationId xmlns:a16="http://schemas.microsoft.com/office/drawing/2014/main" id="{523EBE0F-FA59-08FF-D336-F4C09CB5569B}"/>
              </a:ext>
            </a:extLst>
          </p:cNvPr>
          <p:cNvSpPr>
            <a:spLocks noGrp="1"/>
          </p:cNvSpPr>
          <p:nvPr>
            <p:ph idx="4294967295"/>
          </p:nvPr>
        </p:nvSpPr>
        <p:spPr>
          <a:xfrm>
            <a:off x="1333759" y="2674619"/>
            <a:ext cx="2576076" cy="3332565"/>
          </a:xfrm>
        </p:spPr>
        <p:txBody>
          <a:bodyPr vert="horz" lIns="91440" tIns="45720" rIns="91440" bIns="45720" rtlCol="0" anchor="t">
            <a:normAutofit fontScale="85000" lnSpcReduction="10000"/>
          </a:bodyPr>
          <a:lstStyle/>
          <a:p>
            <a:pPr marL="0" indent="0">
              <a:buNone/>
            </a:pPr>
            <a:r>
              <a:rPr lang="en-US"/>
              <a:t>Dialog: None</a:t>
            </a:r>
          </a:p>
          <a:p>
            <a:pPr marL="0" indent="0">
              <a:buNone/>
            </a:pPr>
            <a:r>
              <a:rPr lang="en-US" sz="1500"/>
              <a:t>Action: </a:t>
            </a:r>
            <a:r>
              <a:rPr lang="en-US"/>
              <a:t>For tower placement, the player will not be allowed to put the towers on the path of the balloon, but will be allowed to place them anywhere else. Each tower will also have a certain range they can attack within</a:t>
            </a:r>
          </a:p>
          <a:p>
            <a:pPr marL="0" indent="0">
              <a:buNone/>
            </a:pPr>
            <a:endParaRPr lang="en-US"/>
          </a:p>
          <a:p>
            <a:pPr marL="0" indent="0">
              <a:buNone/>
            </a:pPr>
            <a:r>
              <a:rPr lang="en-US"/>
              <a:t>Note: (Source: BTD 6) </a:t>
            </a:r>
            <a:r>
              <a:rPr lang="en-US" sz="1700"/>
              <a:t>/ Top down, </a:t>
            </a:r>
            <a:r>
              <a:rPr lang="en-US" sz="1900"/>
              <a:t>background music</a:t>
            </a:r>
          </a:p>
        </p:txBody>
      </p:sp>
      <p:pic>
        <p:nvPicPr>
          <p:cNvPr id="5" name="Picture 4" descr="A screenshot of a video game&#10;&#10;Description automatically generated">
            <a:extLst>
              <a:ext uri="{FF2B5EF4-FFF2-40B4-BE49-F238E27FC236}">
                <a16:creationId xmlns:a16="http://schemas.microsoft.com/office/drawing/2014/main" id="{E6F248BE-53CD-E4EE-3C0F-ED72C8E1724E}"/>
              </a:ext>
            </a:extLst>
          </p:cNvPr>
          <p:cNvPicPr>
            <a:picLocks noChangeAspect="1"/>
          </p:cNvPicPr>
          <p:nvPr/>
        </p:nvPicPr>
        <p:blipFill>
          <a:blip r:embed="rId2"/>
          <a:srcRect r="26105" b="225"/>
          <a:stretch/>
        </p:blipFill>
        <p:spPr>
          <a:xfrm>
            <a:off x="4526623" y="2673457"/>
            <a:ext cx="3340540" cy="2854288"/>
          </a:xfrm>
          <a:prstGeom prst="rect">
            <a:avLst/>
          </a:prstGeom>
        </p:spPr>
      </p:pic>
      <p:pic>
        <p:nvPicPr>
          <p:cNvPr id="7" name="Picture 6" descr="A video game screen with a monkey and a path&#10;&#10;Description automatically generated">
            <a:extLst>
              <a:ext uri="{FF2B5EF4-FFF2-40B4-BE49-F238E27FC236}">
                <a16:creationId xmlns:a16="http://schemas.microsoft.com/office/drawing/2014/main" id="{8A4CDD05-1E8B-FD19-D493-8C28D4D4272B}"/>
              </a:ext>
            </a:extLst>
          </p:cNvPr>
          <p:cNvPicPr>
            <a:picLocks noChangeAspect="1"/>
          </p:cNvPicPr>
          <p:nvPr/>
        </p:nvPicPr>
        <p:blipFill>
          <a:blip r:embed="rId3"/>
          <a:stretch>
            <a:fillRect/>
          </a:stretch>
        </p:blipFill>
        <p:spPr>
          <a:xfrm>
            <a:off x="8476685" y="2515568"/>
            <a:ext cx="2451800" cy="3415439"/>
          </a:xfrm>
          <a:prstGeom prst="rect">
            <a:avLst/>
          </a:prstGeom>
        </p:spPr>
      </p:pic>
      <p:pic>
        <p:nvPicPr>
          <p:cNvPr id="6" name="Picture 5" descr="A cartoon character on a cannon&#10;&#10;Description automatically generated">
            <a:extLst>
              <a:ext uri="{FF2B5EF4-FFF2-40B4-BE49-F238E27FC236}">
                <a16:creationId xmlns:a16="http://schemas.microsoft.com/office/drawing/2014/main" id="{B51405DD-70C8-07D6-5D91-6F99894DC038}"/>
              </a:ext>
            </a:extLst>
          </p:cNvPr>
          <p:cNvPicPr>
            <a:picLocks noChangeAspect="1"/>
          </p:cNvPicPr>
          <p:nvPr/>
        </p:nvPicPr>
        <p:blipFill>
          <a:blip r:embed="rId4"/>
          <a:stretch>
            <a:fillRect/>
          </a:stretch>
        </p:blipFill>
        <p:spPr>
          <a:xfrm>
            <a:off x="5702876" y="3719945"/>
            <a:ext cx="898814" cy="898814"/>
          </a:xfrm>
          <a:prstGeom prst="rect">
            <a:avLst/>
          </a:prstGeom>
        </p:spPr>
      </p:pic>
      <p:pic>
        <p:nvPicPr>
          <p:cNvPr id="9" name="Picture 8" descr="A cartoon character on a cannon&#10;&#10;Description automatically generated">
            <a:extLst>
              <a:ext uri="{FF2B5EF4-FFF2-40B4-BE49-F238E27FC236}">
                <a16:creationId xmlns:a16="http://schemas.microsoft.com/office/drawing/2014/main" id="{1E035101-4E49-7E98-70A4-FB041BEAFD44}"/>
              </a:ext>
            </a:extLst>
          </p:cNvPr>
          <p:cNvPicPr>
            <a:picLocks noChangeAspect="1"/>
          </p:cNvPicPr>
          <p:nvPr/>
        </p:nvPicPr>
        <p:blipFill>
          <a:blip r:embed="rId4"/>
          <a:stretch>
            <a:fillRect/>
          </a:stretch>
        </p:blipFill>
        <p:spPr>
          <a:xfrm>
            <a:off x="9201149" y="3079173"/>
            <a:ext cx="1149928" cy="1149928"/>
          </a:xfrm>
          <a:prstGeom prst="rect">
            <a:avLst/>
          </a:prstGeom>
        </p:spPr>
      </p:pic>
    </p:spTree>
    <p:extLst>
      <p:ext uri="{BB962C8B-B14F-4D97-AF65-F5344CB8AC3E}">
        <p14:creationId xmlns:p14="http://schemas.microsoft.com/office/powerpoint/2010/main" val="300877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C2A-5063-1023-D820-A8F4E56D96C9}"/>
              </a:ext>
            </a:extLst>
          </p:cNvPr>
          <p:cNvSpPr>
            <a:spLocks noGrp="1"/>
          </p:cNvSpPr>
          <p:nvPr>
            <p:ph type="title"/>
          </p:nvPr>
        </p:nvSpPr>
        <p:spPr>
          <a:xfrm>
            <a:off x="1662955" y="1118777"/>
            <a:ext cx="7923276" cy="1188720"/>
          </a:xfrm>
        </p:spPr>
        <p:txBody>
          <a:bodyPr/>
          <a:lstStyle/>
          <a:p>
            <a:r>
              <a:rPr lang="en-US"/>
              <a:t>Defeating enemies</a:t>
            </a:r>
          </a:p>
        </p:txBody>
      </p:sp>
      <p:sp>
        <p:nvSpPr>
          <p:cNvPr id="3" name="Content Placeholder 2">
            <a:extLst>
              <a:ext uri="{FF2B5EF4-FFF2-40B4-BE49-F238E27FC236}">
                <a16:creationId xmlns:a16="http://schemas.microsoft.com/office/drawing/2014/main" id="{28DF2921-1AF2-F5D8-9166-4443E3E49A34}"/>
              </a:ext>
            </a:extLst>
          </p:cNvPr>
          <p:cNvSpPr>
            <a:spLocks noGrp="1"/>
          </p:cNvSpPr>
          <p:nvPr>
            <p:ph idx="4294967295"/>
          </p:nvPr>
        </p:nvSpPr>
        <p:spPr>
          <a:xfrm>
            <a:off x="1333759" y="2674619"/>
            <a:ext cx="2834381" cy="3090435"/>
          </a:xfrm>
        </p:spPr>
        <p:txBody>
          <a:bodyPr vert="horz" lIns="91440" tIns="45720" rIns="91440" bIns="45720" rtlCol="0" anchor="t">
            <a:normAutofit fontScale="92500" lnSpcReduction="10000"/>
          </a:bodyPr>
          <a:lstStyle/>
          <a:p>
            <a:pPr marL="0" indent="0">
              <a:buNone/>
            </a:pPr>
            <a:r>
              <a:rPr lang="en-US"/>
              <a:t>Dialog: None</a:t>
            </a:r>
          </a:p>
          <a:p>
            <a:pPr marL="0" indent="0">
              <a:buNone/>
            </a:pPr>
            <a:r>
              <a:rPr lang="en-US"/>
              <a:t>Action: When enemies get within range of the towers, they attack the enemies, and when they reach 0 health they are eliminated and disappear from screen no longer posing a threat.</a:t>
            </a:r>
          </a:p>
          <a:p>
            <a:pPr marL="0" indent="0">
              <a:buNone/>
            </a:pPr>
            <a:endParaRPr lang="en-US"/>
          </a:p>
          <a:p>
            <a:pPr marL="0" indent="0">
              <a:buNone/>
            </a:pPr>
            <a:r>
              <a:rPr lang="en-US" sz="1700"/>
              <a:t>Note: (Source: BTD 6) </a:t>
            </a:r>
            <a:r>
              <a:rPr lang="en-US" sz="1600"/>
              <a:t>/ Top down, </a:t>
            </a:r>
            <a:r>
              <a:rPr lang="en-US" sz="1900"/>
              <a:t>background music</a:t>
            </a:r>
            <a:endParaRPr lang="en-US"/>
          </a:p>
        </p:txBody>
      </p:sp>
      <p:pic>
        <p:nvPicPr>
          <p:cNvPr id="5" name="Picture 4" descr="A screenshot of a video game&#10;&#10;Description automatically generated">
            <a:extLst>
              <a:ext uri="{FF2B5EF4-FFF2-40B4-BE49-F238E27FC236}">
                <a16:creationId xmlns:a16="http://schemas.microsoft.com/office/drawing/2014/main" id="{A4F16505-6A72-E0F2-5574-DC8D96AB7539}"/>
              </a:ext>
            </a:extLst>
          </p:cNvPr>
          <p:cNvPicPr>
            <a:picLocks noChangeAspect="1"/>
          </p:cNvPicPr>
          <p:nvPr/>
        </p:nvPicPr>
        <p:blipFill>
          <a:blip r:embed="rId2"/>
          <a:stretch>
            <a:fillRect/>
          </a:stretch>
        </p:blipFill>
        <p:spPr>
          <a:xfrm>
            <a:off x="6097049" y="2761119"/>
            <a:ext cx="3820816" cy="2930794"/>
          </a:xfrm>
          <a:prstGeom prst="rect">
            <a:avLst/>
          </a:prstGeom>
        </p:spPr>
      </p:pic>
      <p:pic>
        <p:nvPicPr>
          <p:cNvPr id="6" name="Picture 5" descr="A cartoon character on a cannon&#10;&#10;Description automatically generated">
            <a:extLst>
              <a:ext uri="{FF2B5EF4-FFF2-40B4-BE49-F238E27FC236}">
                <a16:creationId xmlns:a16="http://schemas.microsoft.com/office/drawing/2014/main" id="{0D1F88B7-7052-9276-C501-C2281DC2A868}"/>
              </a:ext>
            </a:extLst>
          </p:cNvPr>
          <p:cNvPicPr>
            <a:picLocks noChangeAspect="1"/>
          </p:cNvPicPr>
          <p:nvPr/>
        </p:nvPicPr>
        <p:blipFill>
          <a:blip r:embed="rId3"/>
          <a:stretch>
            <a:fillRect/>
          </a:stretch>
        </p:blipFill>
        <p:spPr>
          <a:xfrm>
            <a:off x="7874812" y="2962969"/>
            <a:ext cx="1331769" cy="1331769"/>
          </a:xfrm>
          <a:prstGeom prst="rect">
            <a:avLst/>
          </a:prstGeom>
        </p:spPr>
      </p:pic>
      <p:pic>
        <p:nvPicPr>
          <p:cNvPr id="4" name="Picture 3" descr="A cartoon character on a cannon&#10;&#10;Description automatically generated">
            <a:extLst>
              <a:ext uri="{FF2B5EF4-FFF2-40B4-BE49-F238E27FC236}">
                <a16:creationId xmlns:a16="http://schemas.microsoft.com/office/drawing/2014/main" id="{C2B604A8-06A4-626B-07E8-423A215597FA}"/>
              </a:ext>
            </a:extLst>
          </p:cNvPr>
          <p:cNvPicPr>
            <a:picLocks noChangeAspect="1"/>
          </p:cNvPicPr>
          <p:nvPr/>
        </p:nvPicPr>
        <p:blipFill>
          <a:blip r:embed="rId3"/>
          <a:stretch>
            <a:fillRect/>
          </a:stretch>
        </p:blipFill>
        <p:spPr>
          <a:xfrm>
            <a:off x="7876308" y="3425536"/>
            <a:ext cx="1331769" cy="1331769"/>
          </a:xfrm>
          <a:prstGeom prst="rect">
            <a:avLst/>
          </a:prstGeom>
        </p:spPr>
      </p:pic>
      <p:pic>
        <p:nvPicPr>
          <p:cNvPr id="7" name="Picture 6">
            <a:extLst>
              <a:ext uri="{FF2B5EF4-FFF2-40B4-BE49-F238E27FC236}">
                <a16:creationId xmlns:a16="http://schemas.microsoft.com/office/drawing/2014/main" id="{BF7DFCFD-3AB1-F038-723A-0B931829236D}"/>
              </a:ext>
            </a:extLst>
          </p:cNvPr>
          <p:cNvPicPr>
            <a:picLocks noChangeAspect="1"/>
          </p:cNvPicPr>
          <p:nvPr/>
        </p:nvPicPr>
        <p:blipFill>
          <a:blip r:embed="rId4"/>
          <a:stretch>
            <a:fillRect/>
          </a:stretch>
        </p:blipFill>
        <p:spPr>
          <a:xfrm>
            <a:off x="6837219" y="3745923"/>
            <a:ext cx="699654" cy="682336"/>
          </a:xfrm>
          <a:prstGeom prst="rect">
            <a:avLst/>
          </a:prstGeom>
        </p:spPr>
      </p:pic>
      <p:pic>
        <p:nvPicPr>
          <p:cNvPr id="8" name="Picture 7">
            <a:extLst>
              <a:ext uri="{FF2B5EF4-FFF2-40B4-BE49-F238E27FC236}">
                <a16:creationId xmlns:a16="http://schemas.microsoft.com/office/drawing/2014/main" id="{D22E5BB7-D9BF-E62B-D157-C1F61C472585}"/>
              </a:ext>
            </a:extLst>
          </p:cNvPr>
          <p:cNvPicPr>
            <a:picLocks noChangeAspect="1"/>
          </p:cNvPicPr>
          <p:nvPr/>
        </p:nvPicPr>
        <p:blipFill>
          <a:blip r:embed="rId4"/>
          <a:stretch>
            <a:fillRect/>
          </a:stretch>
        </p:blipFill>
        <p:spPr>
          <a:xfrm>
            <a:off x="6343650" y="3745922"/>
            <a:ext cx="699654" cy="682336"/>
          </a:xfrm>
          <a:prstGeom prst="rect">
            <a:avLst/>
          </a:prstGeom>
        </p:spPr>
      </p:pic>
      <p:pic>
        <p:nvPicPr>
          <p:cNvPr id="9" name="Picture 8">
            <a:extLst>
              <a:ext uri="{FF2B5EF4-FFF2-40B4-BE49-F238E27FC236}">
                <a16:creationId xmlns:a16="http://schemas.microsoft.com/office/drawing/2014/main" id="{82D1470B-85FD-9CE7-6803-86AA2C394421}"/>
              </a:ext>
            </a:extLst>
          </p:cNvPr>
          <p:cNvPicPr>
            <a:picLocks noChangeAspect="1"/>
          </p:cNvPicPr>
          <p:nvPr/>
        </p:nvPicPr>
        <p:blipFill>
          <a:blip r:embed="rId4"/>
          <a:stretch>
            <a:fillRect/>
          </a:stretch>
        </p:blipFill>
        <p:spPr>
          <a:xfrm>
            <a:off x="6144492" y="3745923"/>
            <a:ext cx="699654" cy="682336"/>
          </a:xfrm>
          <a:prstGeom prst="rect">
            <a:avLst/>
          </a:prstGeom>
        </p:spPr>
      </p:pic>
      <p:pic>
        <p:nvPicPr>
          <p:cNvPr id="10" name="Picture 9">
            <a:extLst>
              <a:ext uri="{FF2B5EF4-FFF2-40B4-BE49-F238E27FC236}">
                <a16:creationId xmlns:a16="http://schemas.microsoft.com/office/drawing/2014/main" id="{27C11777-31ED-2DBA-542B-AFDA3C7E1E98}"/>
              </a:ext>
            </a:extLst>
          </p:cNvPr>
          <p:cNvPicPr>
            <a:picLocks noChangeAspect="1"/>
          </p:cNvPicPr>
          <p:nvPr/>
        </p:nvPicPr>
        <p:blipFill>
          <a:blip r:embed="rId4"/>
          <a:srcRect l="41667" t="-1079" r="1235" b="2345"/>
          <a:stretch/>
        </p:blipFill>
        <p:spPr>
          <a:xfrm>
            <a:off x="6090372" y="3747202"/>
            <a:ext cx="399496" cy="673699"/>
          </a:xfrm>
          <a:prstGeom prst="rect">
            <a:avLst/>
          </a:prstGeom>
        </p:spPr>
      </p:pic>
    </p:spTree>
    <p:extLst>
      <p:ext uri="{BB962C8B-B14F-4D97-AF65-F5344CB8AC3E}">
        <p14:creationId xmlns:p14="http://schemas.microsoft.com/office/powerpoint/2010/main" val="3542148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A25E-9E1A-1826-FBE0-95DF4905BCB0}"/>
              </a:ext>
            </a:extLst>
          </p:cNvPr>
          <p:cNvSpPr>
            <a:spLocks noGrp="1"/>
          </p:cNvSpPr>
          <p:nvPr>
            <p:ph type="title"/>
          </p:nvPr>
        </p:nvSpPr>
        <p:spPr>
          <a:xfrm>
            <a:off x="2134362" y="1092946"/>
            <a:ext cx="7923276" cy="1188720"/>
          </a:xfrm>
        </p:spPr>
        <p:txBody>
          <a:bodyPr/>
          <a:lstStyle/>
          <a:p>
            <a:r>
              <a:rPr lang="en-US"/>
              <a:t>Losing / winning</a:t>
            </a:r>
          </a:p>
        </p:txBody>
      </p:sp>
      <p:sp>
        <p:nvSpPr>
          <p:cNvPr id="3" name="Content Placeholder 2">
            <a:extLst>
              <a:ext uri="{FF2B5EF4-FFF2-40B4-BE49-F238E27FC236}">
                <a16:creationId xmlns:a16="http://schemas.microsoft.com/office/drawing/2014/main" id="{285C39F6-C8EA-676D-4EEE-918AD6B5ACE0}"/>
              </a:ext>
            </a:extLst>
          </p:cNvPr>
          <p:cNvSpPr>
            <a:spLocks noGrp="1"/>
          </p:cNvSpPr>
          <p:nvPr>
            <p:ph idx="4294967295"/>
          </p:nvPr>
        </p:nvSpPr>
        <p:spPr>
          <a:xfrm>
            <a:off x="1333759" y="2674619"/>
            <a:ext cx="2876989" cy="3510603"/>
          </a:xfrm>
        </p:spPr>
        <p:txBody>
          <a:bodyPr vert="horz" lIns="91440" tIns="45720" rIns="91440" bIns="45720" rtlCol="0" anchor="t">
            <a:normAutofit fontScale="92500" lnSpcReduction="10000"/>
          </a:bodyPr>
          <a:lstStyle/>
          <a:p>
            <a:pPr marL="0" indent="0">
              <a:buNone/>
            </a:pPr>
            <a:r>
              <a:rPr lang="en-US"/>
              <a:t>Dialog: "You lose" / "You win"</a:t>
            </a:r>
          </a:p>
          <a:p>
            <a:pPr marL="0" indent="0">
              <a:buNone/>
            </a:pPr>
            <a:r>
              <a:rPr lang="en-US"/>
              <a:t>Action: When the player loses, they are faced with a screen allowing options for main menu, and restart. (The features we will be using) The other image refers to the round that would need to be completed to beat the level, and the icon for in game settings. </a:t>
            </a:r>
          </a:p>
          <a:p>
            <a:pPr marL="0" indent="0">
              <a:buNone/>
            </a:pPr>
            <a:r>
              <a:rPr lang="en-US" sz="1700"/>
              <a:t>Note: (Source: BTD 6) / Top down, loss / win sound</a:t>
            </a:r>
            <a:endParaRPr lang="en-US"/>
          </a:p>
        </p:txBody>
      </p:sp>
      <p:pic>
        <p:nvPicPr>
          <p:cNvPr id="6" name="Picture 5" descr="A green plant with white text&#10;&#10;Description automatically generated">
            <a:extLst>
              <a:ext uri="{FF2B5EF4-FFF2-40B4-BE49-F238E27FC236}">
                <a16:creationId xmlns:a16="http://schemas.microsoft.com/office/drawing/2014/main" id="{B59D07EF-9C35-A3F9-F910-2E100A28380E}"/>
              </a:ext>
            </a:extLst>
          </p:cNvPr>
          <p:cNvPicPr>
            <a:picLocks noChangeAspect="1"/>
          </p:cNvPicPr>
          <p:nvPr/>
        </p:nvPicPr>
        <p:blipFill>
          <a:blip r:embed="rId2"/>
          <a:stretch>
            <a:fillRect/>
          </a:stretch>
        </p:blipFill>
        <p:spPr>
          <a:xfrm>
            <a:off x="8656046" y="2673700"/>
            <a:ext cx="2047875" cy="981075"/>
          </a:xfrm>
          <a:prstGeom prst="rect">
            <a:avLst/>
          </a:prstGeom>
        </p:spPr>
      </p:pic>
      <p:pic>
        <p:nvPicPr>
          <p:cNvPr id="7" name="Picture 6" descr="A screenshot of a game&#10;&#10;Description automatically generated">
            <a:extLst>
              <a:ext uri="{FF2B5EF4-FFF2-40B4-BE49-F238E27FC236}">
                <a16:creationId xmlns:a16="http://schemas.microsoft.com/office/drawing/2014/main" id="{2716308A-6542-274E-203A-4E971908B664}"/>
              </a:ext>
            </a:extLst>
          </p:cNvPr>
          <p:cNvPicPr>
            <a:picLocks noChangeAspect="1"/>
          </p:cNvPicPr>
          <p:nvPr/>
        </p:nvPicPr>
        <p:blipFill>
          <a:blip r:embed="rId3"/>
          <a:stretch>
            <a:fillRect/>
          </a:stretch>
        </p:blipFill>
        <p:spPr>
          <a:xfrm>
            <a:off x="4525661" y="2673457"/>
            <a:ext cx="3817882" cy="3506492"/>
          </a:xfrm>
          <a:prstGeom prst="rect">
            <a:avLst/>
          </a:prstGeom>
        </p:spPr>
      </p:pic>
      <p:pic>
        <p:nvPicPr>
          <p:cNvPr id="4" name="Picture 3" descr="A cartoon cow wearing a helmet&#10;&#10;Description automatically generated">
            <a:extLst>
              <a:ext uri="{FF2B5EF4-FFF2-40B4-BE49-F238E27FC236}">
                <a16:creationId xmlns:a16="http://schemas.microsoft.com/office/drawing/2014/main" id="{BAA32667-A4E7-0A54-DD73-98ED6BCBE6A9}"/>
              </a:ext>
            </a:extLst>
          </p:cNvPr>
          <p:cNvPicPr>
            <a:picLocks noChangeAspect="1"/>
          </p:cNvPicPr>
          <p:nvPr/>
        </p:nvPicPr>
        <p:blipFill>
          <a:blip r:embed="rId4"/>
          <a:srcRect r="1075" b="24107"/>
          <a:stretch/>
        </p:blipFill>
        <p:spPr>
          <a:xfrm>
            <a:off x="5928257" y="2818541"/>
            <a:ext cx="789785" cy="741281"/>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62D3122-D14E-0A10-BDBA-C0D72447DFFF}"/>
                  </a:ext>
                </a:extLst>
              </p14:cNvPr>
              <p14:cNvContentPartPr/>
              <p14:nvPr/>
            </p14:nvContentPartPr>
            <p14:xfrm>
              <a:off x="4937759" y="8067039"/>
              <a:ext cx="10160" cy="10160"/>
            </p14:xfrm>
          </p:contentPart>
        </mc:Choice>
        <mc:Fallback xmlns="">
          <p:pic>
            <p:nvPicPr>
              <p:cNvPr id="8" name="Ink 7">
                <a:extLst>
                  <a:ext uri="{FF2B5EF4-FFF2-40B4-BE49-F238E27FC236}">
                    <a16:creationId xmlns:a16="http://schemas.microsoft.com/office/drawing/2014/main" id="{862D3122-D14E-0A10-BDBA-C0D72447DFFF}"/>
                  </a:ext>
                </a:extLst>
              </p:cNvPr>
              <p:cNvPicPr/>
              <p:nvPr/>
            </p:nvPicPr>
            <p:blipFill>
              <a:blip r:embed="rId6"/>
              <a:stretch>
                <a:fillRect/>
              </a:stretch>
            </p:blipFill>
            <p:spPr>
              <a:xfrm>
                <a:off x="4429759" y="7559039"/>
                <a:ext cx="1016000" cy="1016000"/>
              </a:xfrm>
              <a:prstGeom prst="rect">
                <a:avLst/>
              </a:prstGeom>
            </p:spPr>
          </p:pic>
        </mc:Fallback>
      </mc:AlternateContent>
    </p:spTree>
    <p:extLst>
      <p:ext uri="{BB962C8B-B14F-4D97-AF65-F5344CB8AC3E}">
        <p14:creationId xmlns:p14="http://schemas.microsoft.com/office/powerpoint/2010/main" val="2728964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descr="Pens and rulers">
            <a:extLst>
              <a:ext uri="{FF2B5EF4-FFF2-40B4-BE49-F238E27FC236}">
                <a16:creationId xmlns:a16="http://schemas.microsoft.com/office/drawing/2014/main" id="{DB14029F-D09B-09A4-2674-989A3C53B12B}"/>
              </a:ext>
            </a:extLst>
          </p:cNvPr>
          <p:cNvPicPr>
            <a:picLocks noChangeAspect="1"/>
          </p:cNvPicPr>
          <p:nvPr/>
        </p:nvPicPr>
        <p:blipFill>
          <a:blip r:embed="rId2"/>
          <a:srcRect t="21098" b="22722"/>
          <a:stretch/>
        </p:blipFill>
        <p:spPr>
          <a:xfrm>
            <a:off x="20" y="10"/>
            <a:ext cx="12191980" cy="4571990"/>
          </a:xfrm>
          <a:prstGeom prst="rect">
            <a:avLst/>
          </a:prstGeom>
        </p:spPr>
      </p:pic>
      <p:sp>
        <p:nvSpPr>
          <p:cNvPr id="2" name="Title 1">
            <a:extLst>
              <a:ext uri="{FF2B5EF4-FFF2-40B4-BE49-F238E27FC236}">
                <a16:creationId xmlns:a16="http://schemas.microsoft.com/office/drawing/2014/main" id="{9DA196A3-E541-4942-2895-7CF8296750E7}"/>
              </a:ext>
            </a:extLst>
          </p:cNvPr>
          <p:cNvSpPr>
            <a:spLocks noGrp="1"/>
          </p:cNvSpPr>
          <p:nvPr>
            <p:ph type="title"/>
          </p:nvPr>
        </p:nvSpPr>
        <p:spPr>
          <a:xfrm>
            <a:off x="1600200" y="3753529"/>
            <a:ext cx="8991600" cy="1645759"/>
          </a:xfrm>
        </p:spPr>
        <p:txBody>
          <a:bodyPr vert="horz" lIns="274320" tIns="182880" rIns="274320" bIns="182880" rtlCol="0" anchor="ctr" anchorCtr="1">
            <a:normAutofit/>
          </a:bodyPr>
          <a:lstStyle/>
          <a:p>
            <a:r>
              <a:rPr lang="en-US"/>
              <a:t>Project Details</a:t>
            </a:r>
          </a:p>
        </p:txBody>
      </p:sp>
      <p:sp>
        <p:nvSpPr>
          <p:cNvPr id="3" name="Text Placeholder 2">
            <a:extLst>
              <a:ext uri="{FF2B5EF4-FFF2-40B4-BE49-F238E27FC236}">
                <a16:creationId xmlns:a16="http://schemas.microsoft.com/office/drawing/2014/main" id="{6260AE4F-CC07-0CC8-7C1A-AF50602C39F0}"/>
              </a:ext>
            </a:extLst>
          </p:cNvPr>
          <p:cNvSpPr>
            <a:spLocks noGrp="1"/>
          </p:cNvSpPr>
          <p:nvPr>
            <p:ph type="body" idx="1"/>
          </p:nvPr>
        </p:nvSpPr>
        <p:spPr>
          <a:xfrm>
            <a:off x="2695194" y="5704731"/>
            <a:ext cx="6801612" cy="513189"/>
          </a:xfrm>
        </p:spPr>
        <p:txBody>
          <a:bodyPr vert="horz" lIns="91440" tIns="45720" rIns="91440" bIns="45720" rtlCol="0">
            <a:normAutofit/>
          </a:bodyPr>
          <a:lstStyle/>
          <a:p>
            <a:pPr algn="ctr"/>
            <a:endParaRPr lang="en-US">
              <a:solidFill>
                <a:schemeClr val="tx1">
                  <a:lumMod val="75000"/>
                  <a:lumOff val="25000"/>
                </a:schemeClr>
              </a:solidFill>
            </a:endParaRPr>
          </a:p>
        </p:txBody>
      </p:sp>
    </p:spTree>
    <p:extLst>
      <p:ext uri="{BB962C8B-B14F-4D97-AF65-F5344CB8AC3E}">
        <p14:creationId xmlns:p14="http://schemas.microsoft.com/office/powerpoint/2010/main" val="4059648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0CF97-85CF-4328-2631-9B2BDEBA7FC8}"/>
              </a:ext>
            </a:extLst>
          </p:cNvPr>
          <p:cNvPicPr>
            <a:picLocks noChangeAspect="1"/>
          </p:cNvPicPr>
          <p:nvPr/>
        </p:nvPicPr>
        <p:blipFill>
          <a:blip r:embed="rId2"/>
          <a:stretch>
            <a:fillRect/>
          </a:stretch>
        </p:blipFill>
        <p:spPr>
          <a:xfrm>
            <a:off x="708441" y="1575310"/>
            <a:ext cx="10546517" cy="5079998"/>
          </a:xfrm>
          <a:prstGeom prst="rect">
            <a:avLst/>
          </a:prstGeom>
        </p:spPr>
      </p:pic>
      <p:sp>
        <p:nvSpPr>
          <p:cNvPr id="3" name="Title 2">
            <a:extLst>
              <a:ext uri="{FF2B5EF4-FFF2-40B4-BE49-F238E27FC236}">
                <a16:creationId xmlns:a16="http://schemas.microsoft.com/office/drawing/2014/main" id="{193EBB5D-CC7E-2CF1-3453-F0E7F0E233C3}"/>
              </a:ext>
            </a:extLst>
          </p:cNvPr>
          <p:cNvSpPr>
            <a:spLocks noGrp="1"/>
          </p:cNvSpPr>
          <p:nvPr>
            <p:ph type="title"/>
          </p:nvPr>
        </p:nvSpPr>
        <p:spPr>
          <a:xfrm>
            <a:off x="2231136" y="202692"/>
            <a:ext cx="7729728" cy="1188720"/>
          </a:xfrm>
        </p:spPr>
        <p:txBody>
          <a:bodyPr/>
          <a:lstStyle/>
          <a:p>
            <a:r>
              <a:rPr lang="en-US"/>
              <a:t>Global Use case</a:t>
            </a:r>
          </a:p>
        </p:txBody>
      </p:sp>
    </p:spTree>
    <p:extLst>
      <p:ext uri="{BB962C8B-B14F-4D97-AF65-F5344CB8AC3E}">
        <p14:creationId xmlns:p14="http://schemas.microsoft.com/office/powerpoint/2010/main" val="95834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4448-9367-FD92-DF95-E9C0FA5646CC}"/>
              </a:ext>
            </a:extLst>
          </p:cNvPr>
          <p:cNvSpPr>
            <a:spLocks noGrp="1"/>
          </p:cNvSpPr>
          <p:nvPr>
            <p:ph type="title"/>
          </p:nvPr>
        </p:nvSpPr>
        <p:spPr>
          <a:xfrm>
            <a:off x="2134362" y="1092946"/>
            <a:ext cx="7923276" cy="1188720"/>
          </a:xfrm>
        </p:spPr>
        <p:txBody>
          <a:bodyPr/>
          <a:lstStyle/>
          <a:p>
            <a:r>
              <a:rPr lang="en-US"/>
              <a:t>Context</a:t>
            </a:r>
            <a:r>
              <a:rPr lang="en-US" baseline="0"/>
              <a:t> Diagram</a:t>
            </a:r>
            <a:endParaRPr lang="en-US"/>
          </a:p>
        </p:txBody>
      </p:sp>
      <p:pic>
        <p:nvPicPr>
          <p:cNvPr id="5" name="Content Placeholder 4" descr="A diagram of a computer&#10;&#10;Description automatically generated">
            <a:extLst>
              <a:ext uri="{FF2B5EF4-FFF2-40B4-BE49-F238E27FC236}">
                <a16:creationId xmlns:a16="http://schemas.microsoft.com/office/drawing/2014/main" id="{E52C1629-05B1-1649-678B-CFDF354A0CC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994354" y="3429000"/>
            <a:ext cx="6203291" cy="1381847"/>
          </a:xfrm>
        </p:spPr>
      </p:pic>
    </p:spTree>
    <p:extLst>
      <p:ext uri="{BB962C8B-B14F-4D97-AF65-F5344CB8AC3E}">
        <p14:creationId xmlns:p14="http://schemas.microsoft.com/office/powerpoint/2010/main" val="252853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76B-24FC-4ED3-5725-316767F258A8}"/>
              </a:ext>
            </a:extLst>
          </p:cNvPr>
          <p:cNvSpPr>
            <a:spLocks noGrp="1"/>
          </p:cNvSpPr>
          <p:nvPr>
            <p:ph type="title"/>
          </p:nvPr>
        </p:nvSpPr>
        <p:spPr>
          <a:xfrm>
            <a:off x="2231226" y="1118777"/>
            <a:ext cx="7923276" cy="1188720"/>
          </a:xfrm>
        </p:spPr>
        <p:txBody>
          <a:bodyPr/>
          <a:lstStyle/>
          <a:p>
            <a:r>
              <a:rPr lang="en-US"/>
              <a:t>Diagram</a:t>
            </a:r>
            <a:r>
              <a:rPr lang="en-US" baseline="0"/>
              <a:t> 0</a:t>
            </a:r>
            <a:endParaRPr lang="en-US"/>
          </a:p>
        </p:txBody>
      </p:sp>
      <p:pic>
        <p:nvPicPr>
          <p:cNvPr id="5" name="Content Placeholder 4" descr="A diagram of a process&#10;&#10;Description automatically generated">
            <a:extLst>
              <a:ext uri="{FF2B5EF4-FFF2-40B4-BE49-F238E27FC236}">
                <a16:creationId xmlns:a16="http://schemas.microsoft.com/office/drawing/2014/main" id="{065016AD-0748-A966-BDB5-206A49AFE93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31136" y="2357870"/>
            <a:ext cx="7729728" cy="4259411"/>
          </a:xfrm>
        </p:spPr>
      </p:pic>
    </p:spTree>
    <p:extLst>
      <p:ext uri="{BB962C8B-B14F-4D97-AF65-F5344CB8AC3E}">
        <p14:creationId xmlns:p14="http://schemas.microsoft.com/office/powerpoint/2010/main" val="2741973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45D9F-3ACB-6FCC-7866-F6CA8F4713BB}"/>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Levels</a:t>
            </a:r>
          </a:p>
        </p:txBody>
      </p:sp>
      <p:sp>
        <p:nvSpPr>
          <p:cNvPr id="8" name="Rectangle 7">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E6F2970-FAD7-420D-FE0B-7B6914B2CD0B}"/>
              </a:ext>
            </a:extLst>
          </p:cNvPr>
          <p:cNvSpPr>
            <a:spLocks noGrp="1"/>
          </p:cNvSpPr>
          <p:nvPr>
            <p:ph type="body" idx="1"/>
          </p:nvPr>
        </p:nvSpPr>
        <p:spPr>
          <a:xfrm>
            <a:off x="8129873" y="2173266"/>
            <a:ext cx="3657119" cy="2511468"/>
          </a:xfrm>
        </p:spPr>
        <p:txBody>
          <a:bodyPr vert="horz" lIns="91440" tIns="45720" rIns="91440" bIns="45720" rtlCol="0" anchor="ctr">
            <a:normAutofit/>
          </a:bodyPr>
          <a:lstStyle/>
          <a:p>
            <a:pPr algn="ctr"/>
            <a:r>
              <a:rPr lang="en-US">
                <a:solidFill>
                  <a:schemeClr val="bg1">
                    <a:lumMod val="75000"/>
                    <a:lumOff val="25000"/>
                  </a:schemeClr>
                </a:solidFill>
              </a:rPr>
              <a:t>Austin TL2</a:t>
            </a:r>
          </a:p>
        </p:txBody>
      </p:sp>
    </p:spTree>
    <p:extLst>
      <p:ext uri="{BB962C8B-B14F-4D97-AF65-F5344CB8AC3E}">
        <p14:creationId xmlns:p14="http://schemas.microsoft.com/office/powerpoint/2010/main" val="218954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lid Black Wallpapers - Top Free Solid Black Backgrounds - WallpaperAccess">
            <a:extLst>
              <a:ext uri="{FF2B5EF4-FFF2-40B4-BE49-F238E27FC236}">
                <a16:creationId xmlns:a16="http://schemas.microsoft.com/office/drawing/2014/main" id="{D98A4AD3-2F4A-3B68-81D1-60438B962EB6}"/>
              </a:ext>
            </a:extLst>
          </p:cNvPr>
          <p:cNvPicPr>
            <a:picLocks noChangeAspect="1"/>
          </p:cNvPicPr>
          <p:nvPr/>
        </p:nvPicPr>
        <p:blipFill>
          <a:blip r:embed="rId5"/>
          <a:stretch>
            <a:fillRect/>
          </a:stretch>
        </p:blipFill>
        <p:spPr>
          <a:xfrm>
            <a:off x="-706582" y="0"/>
            <a:ext cx="14372706" cy="6858000"/>
          </a:xfrm>
          <a:prstGeom prst="rect">
            <a:avLst/>
          </a:prstGeom>
        </p:spPr>
      </p:pic>
      <p:pic>
        <p:nvPicPr>
          <p:cNvPr id="8" name="Maurus Sta">
            <a:hlinkClick r:id="" action="ppaction://media"/>
            <a:extLst>
              <a:ext uri="{FF2B5EF4-FFF2-40B4-BE49-F238E27FC236}">
                <a16:creationId xmlns:a16="http://schemas.microsoft.com/office/drawing/2014/main" id="{636B2E50-164A-14C9-93C6-3425D4292938}"/>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6"/>
          <a:stretch>
            <a:fillRect/>
          </a:stretch>
        </p:blipFill>
        <p:spPr>
          <a:xfrm>
            <a:off x="11671012" y="6856557"/>
            <a:ext cx="730250" cy="730250"/>
          </a:xfrm>
          <a:prstGeom prst="rect">
            <a:avLst/>
          </a:prstGeom>
        </p:spPr>
      </p:pic>
      <p:pic>
        <p:nvPicPr>
          <p:cNvPr id="3" name="Picture 2" descr="Two colorful roosters standing on a path in a flower field&#10;&#10;Description automatically generated">
            <a:extLst>
              <a:ext uri="{FF2B5EF4-FFF2-40B4-BE49-F238E27FC236}">
                <a16:creationId xmlns:a16="http://schemas.microsoft.com/office/drawing/2014/main" id="{673FBAC0-74BD-CC55-0225-B0D6845220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1500" y="1440180"/>
            <a:ext cx="3429000" cy="3429000"/>
          </a:xfrm>
          <a:prstGeom prst="rect">
            <a:avLst/>
          </a:prstGeom>
        </p:spPr>
      </p:pic>
    </p:spTree>
    <p:extLst>
      <p:ext uri="{BB962C8B-B14F-4D97-AF65-F5344CB8AC3E}">
        <p14:creationId xmlns:p14="http://schemas.microsoft.com/office/powerpoint/2010/main" val="311720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4">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80A8-5BE0-79B1-53EA-2E122758A1E6}"/>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6B96D3FA-7A33-11E3-92CA-3E18F3E2F8CF}"/>
              </a:ext>
            </a:extLst>
          </p:cNvPr>
          <p:cNvSpPr>
            <a:spLocks noGrp="1"/>
          </p:cNvSpPr>
          <p:nvPr>
            <p:ph idx="1"/>
          </p:nvPr>
        </p:nvSpPr>
        <p:spPr/>
        <p:txBody>
          <a:bodyPr/>
          <a:lstStyle/>
          <a:p>
            <a:r>
              <a:rPr lang="en-US"/>
              <a:t>Map Design</a:t>
            </a:r>
          </a:p>
          <a:p>
            <a:r>
              <a:rPr lang="en-US"/>
              <a:t>Level Data</a:t>
            </a:r>
          </a:p>
          <a:p>
            <a:pPr lvl="1"/>
            <a:r>
              <a:rPr lang="en-US"/>
              <a:t>Tower Placement Zones</a:t>
            </a:r>
          </a:p>
          <a:p>
            <a:pPr lvl="1"/>
            <a:r>
              <a:rPr lang="en-US"/>
              <a:t>Player Data</a:t>
            </a:r>
          </a:p>
          <a:p>
            <a:pPr lvl="1"/>
            <a:r>
              <a:rPr lang="en-US"/>
              <a:t>Map</a:t>
            </a:r>
          </a:p>
          <a:p>
            <a:pPr lvl="1"/>
            <a:r>
              <a:rPr lang="en-US"/>
              <a:t>Current Round</a:t>
            </a:r>
          </a:p>
          <a:p>
            <a:r>
              <a:rPr lang="en-US"/>
              <a:t>Priority: High</a:t>
            </a:r>
          </a:p>
          <a:p>
            <a:r>
              <a:rPr lang="en-US"/>
              <a:t>Complexity: Medium</a:t>
            </a:r>
          </a:p>
        </p:txBody>
      </p:sp>
      <p:sp>
        <p:nvSpPr>
          <p:cNvPr id="5" name="Text Placeholder 4">
            <a:extLst>
              <a:ext uri="{FF2B5EF4-FFF2-40B4-BE49-F238E27FC236}">
                <a16:creationId xmlns:a16="http://schemas.microsoft.com/office/drawing/2014/main" id="{3202F94F-078B-7FDD-653B-ED73B39B04E2}"/>
              </a:ext>
            </a:extLst>
          </p:cNvPr>
          <p:cNvSpPr>
            <a:spLocks noGrp="1"/>
          </p:cNvSpPr>
          <p:nvPr>
            <p:ph type="body" sz="quarter" idx="13"/>
          </p:nvPr>
        </p:nvSpPr>
        <p:spPr/>
        <p:txBody>
          <a:bodyPr>
            <a:normAutofit fontScale="92500" lnSpcReduction="10000"/>
          </a:bodyPr>
          <a:lstStyle/>
          <a:p>
            <a:r>
              <a:rPr lang="en-US"/>
              <a:t>Austin TL2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8280228-A0FE-920F-C1AA-D56F073346B1}"/>
                  </a:ext>
                </a:extLst>
              </p14:cNvPr>
              <p14:cNvContentPartPr/>
              <p14:nvPr/>
            </p14:nvContentPartPr>
            <p14:xfrm>
              <a:off x="9085384" y="449384"/>
              <a:ext cx="9769" cy="9769"/>
            </p14:xfrm>
          </p:contentPart>
        </mc:Choice>
        <mc:Fallback xmlns="">
          <p:pic>
            <p:nvPicPr>
              <p:cNvPr id="4" name="Ink 3">
                <a:extLst>
                  <a:ext uri="{FF2B5EF4-FFF2-40B4-BE49-F238E27FC236}">
                    <a16:creationId xmlns:a16="http://schemas.microsoft.com/office/drawing/2014/main" id="{B8280228-A0FE-920F-C1AA-D56F073346B1}"/>
                  </a:ext>
                </a:extLst>
              </p:cNvPr>
              <p:cNvPicPr/>
              <p:nvPr/>
            </p:nvPicPr>
            <p:blipFill>
              <a:blip r:embed="rId3"/>
              <a:stretch>
                <a:fillRect/>
              </a:stretch>
            </p:blipFill>
            <p:spPr>
              <a:xfrm>
                <a:off x="8596934" y="-39066"/>
                <a:ext cx="976900" cy="976900"/>
              </a:xfrm>
              <a:prstGeom prst="rect">
                <a:avLst/>
              </a:prstGeom>
            </p:spPr>
          </p:pic>
        </mc:Fallback>
      </mc:AlternateContent>
    </p:spTree>
    <p:extLst>
      <p:ext uri="{BB962C8B-B14F-4D97-AF65-F5344CB8AC3E}">
        <p14:creationId xmlns:p14="http://schemas.microsoft.com/office/powerpoint/2010/main" val="414571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2705-31DB-6E82-89C4-4FE7779C727B}"/>
              </a:ext>
            </a:extLst>
          </p:cNvPr>
          <p:cNvSpPr>
            <a:spLocks noGrp="1"/>
          </p:cNvSpPr>
          <p:nvPr>
            <p:ph type="title"/>
          </p:nvPr>
        </p:nvSpPr>
        <p:spPr/>
        <p:txBody>
          <a:bodyPr/>
          <a:lstStyle/>
          <a:p>
            <a:r>
              <a:rPr lang="en-US"/>
              <a:t>Use Case</a:t>
            </a:r>
          </a:p>
        </p:txBody>
      </p:sp>
      <p:pic>
        <p:nvPicPr>
          <p:cNvPr id="5" name="Content Placeholder 4" descr="UseCaseDiagram.png">
            <a:extLst>
              <a:ext uri="{FF2B5EF4-FFF2-40B4-BE49-F238E27FC236}">
                <a16:creationId xmlns:a16="http://schemas.microsoft.com/office/drawing/2014/main" id="{30917749-2B7A-93F7-B2EE-309BE739DC71}"/>
              </a:ext>
            </a:extLst>
          </p:cNvPr>
          <p:cNvPicPr>
            <a:picLocks noGrp="1" noChangeAspect="1"/>
          </p:cNvPicPr>
          <p:nvPr>
            <p:ph idx="1"/>
          </p:nvPr>
        </p:nvPicPr>
        <p:blipFill>
          <a:blip r:embed="rId2"/>
          <a:stretch>
            <a:fillRect/>
          </a:stretch>
        </p:blipFill>
        <p:spPr>
          <a:xfrm>
            <a:off x="2870518" y="2424430"/>
            <a:ext cx="5973445" cy="3651885"/>
          </a:xfrm>
        </p:spPr>
      </p:pic>
      <p:sp>
        <p:nvSpPr>
          <p:cNvPr id="4" name="Text Placeholder 3">
            <a:extLst>
              <a:ext uri="{FF2B5EF4-FFF2-40B4-BE49-F238E27FC236}">
                <a16:creationId xmlns:a16="http://schemas.microsoft.com/office/drawing/2014/main" id="{BAD35F3B-0CBD-B2EE-4EDE-7C952726C3B1}"/>
              </a:ext>
            </a:extLst>
          </p:cNvPr>
          <p:cNvSpPr>
            <a:spLocks noGrp="1"/>
          </p:cNvSpPr>
          <p:nvPr>
            <p:ph type="body" sz="quarter" idx="13"/>
          </p:nvPr>
        </p:nvSpPr>
        <p:spPr/>
        <p:txBody>
          <a:bodyPr>
            <a:normAutofit fontScale="92500" lnSpcReduction="10000"/>
          </a:bodyPr>
          <a:lstStyle/>
          <a:p>
            <a:r>
              <a:rPr lang="en-US"/>
              <a:t>Austin TL2</a:t>
            </a:r>
          </a:p>
        </p:txBody>
      </p:sp>
    </p:spTree>
    <p:extLst>
      <p:ext uri="{BB962C8B-B14F-4D97-AF65-F5344CB8AC3E}">
        <p14:creationId xmlns:p14="http://schemas.microsoft.com/office/powerpoint/2010/main" val="32911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6F22B2-49EE-9392-3EC7-2B555CB14A7E}"/>
              </a:ext>
            </a:extLst>
          </p:cNvPr>
          <p:cNvSpPr>
            <a:spLocks noGrp="1"/>
          </p:cNvSpPr>
          <p:nvPr>
            <p:ph type="title"/>
          </p:nvPr>
        </p:nvSpPr>
        <p:spPr>
          <a:xfrm>
            <a:off x="2231136" y="720009"/>
            <a:ext cx="7729728" cy="918291"/>
          </a:xfrm>
        </p:spPr>
        <p:txBody>
          <a:bodyPr/>
          <a:lstStyle/>
          <a:p>
            <a:r>
              <a:rPr lang="en-US"/>
              <a:t>Class Diagram</a:t>
            </a:r>
          </a:p>
        </p:txBody>
      </p:sp>
      <p:pic>
        <p:nvPicPr>
          <p:cNvPr id="6" name="Content Placeholder 5">
            <a:extLst>
              <a:ext uri="{FF2B5EF4-FFF2-40B4-BE49-F238E27FC236}">
                <a16:creationId xmlns:a16="http://schemas.microsoft.com/office/drawing/2014/main" id="{CE554687-C03D-22A9-377E-4942BB28284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694496" y="1748257"/>
            <a:ext cx="6516240" cy="5052241"/>
          </a:xfrm>
        </p:spPr>
      </p:pic>
      <p:sp>
        <p:nvSpPr>
          <p:cNvPr id="9" name="Text Placeholder 8">
            <a:extLst>
              <a:ext uri="{FF2B5EF4-FFF2-40B4-BE49-F238E27FC236}">
                <a16:creationId xmlns:a16="http://schemas.microsoft.com/office/drawing/2014/main" id="{48DE3BDF-CEA0-C6C4-DD8C-E00DF746B31F}"/>
              </a:ext>
            </a:extLst>
          </p:cNvPr>
          <p:cNvSpPr>
            <a:spLocks noGrp="1"/>
          </p:cNvSpPr>
          <p:nvPr>
            <p:ph type="body" sz="quarter" idx="13"/>
          </p:nvPr>
        </p:nvSpPr>
        <p:spPr/>
        <p:txBody>
          <a:bodyPr>
            <a:normAutofit fontScale="92500" lnSpcReduction="10000"/>
          </a:bodyPr>
          <a:lstStyle/>
          <a:p>
            <a:r>
              <a:rPr lang="en-US"/>
              <a:t>Austin TL2</a:t>
            </a:r>
          </a:p>
        </p:txBody>
      </p:sp>
      <p:sp>
        <p:nvSpPr>
          <p:cNvPr id="8" name="TextBox 7">
            <a:extLst>
              <a:ext uri="{FF2B5EF4-FFF2-40B4-BE49-F238E27FC236}">
                <a16:creationId xmlns:a16="http://schemas.microsoft.com/office/drawing/2014/main" id="{7EA0F180-0C64-A22E-8E24-3DC53BD679A3}"/>
              </a:ext>
            </a:extLst>
          </p:cNvPr>
          <p:cNvSpPr txBox="1"/>
          <p:nvPr/>
        </p:nvSpPr>
        <p:spPr>
          <a:xfrm>
            <a:off x="6862770" y="6154167"/>
            <a:ext cx="2634735" cy="646331"/>
          </a:xfrm>
          <a:prstGeom prst="rect">
            <a:avLst/>
          </a:prstGeom>
          <a:noFill/>
        </p:spPr>
        <p:txBody>
          <a:bodyPr wrap="square" rtlCol="0">
            <a:spAutoFit/>
          </a:bodyPr>
          <a:lstStyle/>
          <a:p>
            <a:r>
              <a:rPr lang="en-US"/>
              <a:t>Classes in blue are implemented by Godot</a:t>
            </a:r>
          </a:p>
        </p:txBody>
      </p:sp>
    </p:spTree>
    <p:extLst>
      <p:ext uri="{BB962C8B-B14F-4D97-AF65-F5344CB8AC3E}">
        <p14:creationId xmlns:p14="http://schemas.microsoft.com/office/powerpoint/2010/main" val="2959164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815A-0D96-3C95-1991-62E27E6ACE9E}"/>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Main Menu/UI</a:t>
            </a:r>
          </a:p>
        </p:txBody>
      </p:sp>
      <p:sp>
        <p:nvSpPr>
          <p:cNvPr id="10" name="Rectangle 9">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8ED7B44-1EE3-B971-237E-E7CAA3CBDA18}"/>
              </a:ext>
            </a:extLst>
          </p:cNvPr>
          <p:cNvSpPr>
            <a:spLocks noGrp="1"/>
          </p:cNvSpPr>
          <p:nvPr>
            <p:ph type="body" idx="1"/>
          </p:nvPr>
        </p:nvSpPr>
        <p:spPr>
          <a:xfrm>
            <a:off x="8129873" y="2173266"/>
            <a:ext cx="3657119" cy="2511468"/>
          </a:xfrm>
        </p:spPr>
        <p:txBody>
          <a:bodyPr vert="horz" lIns="91440" tIns="45720" rIns="91440" bIns="45720" rtlCol="0" anchor="ctr">
            <a:normAutofit/>
          </a:bodyPr>
          <a:lstStyle/>
          <a:p>
            <a:pPr algn="ctr"/>
            <a:r>
              <a:rPr lang="en-US">
                <a:solidFill>
                  <a:schemeClr val="bg1">
                    <a:lumMod val="75000"/>
                    <a:lumOff val="25000"/>
                  </a:schemeClr>
                </a:solidFill>
              </a:rPr>
              <a:t>Sohan Lama TL6</a:t>
            </a:r>
          </a:p>
        </p:txBody>
      </p:sp>
    </p:spTree>
    <p:extLst>
      <p:ext uri="{BB962C8B-B14F-4D97-AF65-F5344CB8AC3E}">
        <p14:creationId xmlns:p14="http://schemas.microsoft.com/office/powerpoint/2010/main" val="88562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9A944-2259-0878-04D6-88F65902CD30}"/>
              </a:ext>
            </a:extLst>
          </p:cNvPr>
          <p:cNvSpPr>
            <a:spLocks noGrp="1"/>
          </p:cNvSpPr>
          <p:nvPr>
            <p:ph type="title"/>
          </p:nvPr>
        </p:nvSpPr>
        <p:spPr>
          <a:xfrm>
            <a:off x="2231136" y="291525"/>
            <a:ext cx="7752140" cy="959000"/>
          </a:xfrm>
        </p:spPr>
        <p:txBody>
          <a:bodyPr>
            <a:normAutofit/>
          </a:bodyPr>
          <a:lstStyle/>
          <a:p>
            <a:r>
              <a:rPr lang="en-US"/>
              <a:t>Main Menu And UI System.</a:t>
            </a:r>
          </a:p>
        </p:txBody>
      </p:sp>
      <p:sp>
        <p:nvSpPr>
          <p:cNvPr id="5" name="Content Placeholder 4">
            <a:extLst>
              <a:ext uri="{FF2B5EF4-FFF2-40B4-BE49-F238E27FC236}">
                <a16:creationId xmlns:a16="http://schemas.microsoft.com/office/drawing/2014/main" id="{0683C05D-9258-9CFB-004E-B0314C174D5F}"/>
              </a:ext>
            </a:extLst>
          </p:cNvPr>
          <p:cNvSpPr>
            <a:spLocks noGrp="1"/>
          </p:cNvSpPr>
          <p:nvPr>
            <p:ph idx="1"/>
          </p:nvPr>
        </p:nvSpPr>
        <p:spPr>
          <a:xfrm>
            <a:off x="2091062" y="1464554"/>
            <a:ext cx="8131975" cy="4174620"/>
          </a:xfrm>
        </p:spPr>
        <p:txBody>
          <a:bodyPr vert="horz" lIns="91440" tIns="45720" rIns="91440" bIns="45720" rtlCol="0" anchor="t">
            <a:noAutofit/>
          </a:bodyPr>
          <a:lstStyle/>
          <a:p>
            <a:pPr algn="l"/>
            <a:r>
              <a:rPr lang="en-US" sz="1600" b="1">
                <a:solidFill>
                  <a:srgbClr val="000000"/>
                </a:solidFill>
              </a:rPr>
              <a:t>1.</a:t>
            </a:r>
            <a:r>
              <a:rPr lang="en-US" sz="1600" b="1" i="0" u="none" strike="noStrike">
                <a:solidFill>
                  <a:srgbClr val="000000"/>
                </a:solidFill>
                <a:effectLst/>
              </a:rPr>
              <a:t> Introduction</a:t>
            </a:r>
          </a:p>
          <a:p>
            <a:pPr lvl="1"/>
            <a:r>
              <a:rPr lang="en-US">
                <a:solidFill>
                  <a:srgbClr val="000000"/>
                </a:solidFill>
                <a:ea typeface="+mn-lt"/>
                <a:cs typeface="+mn-lt"/>
              </a:rPr>
              <a:t>Main Menu, Pause Menu, and Tower Selection System </a:t>
            </a:r>
            <a:endParaRPr lang="en-US" b="0" i="0" u="none" strike="noStrike">
              <a:solidFill>
                <a:srgbClr val="000000"/>
              </a:solidFill>
              <a:effectLst/>
              <a:ea typeface="+mn-lt"/>
              <a:cs typeface="+mn-lt"/>
            </a:endParaRPr>
          </a:p>
          <a:p>
            <a:pPr lvl="1"/>
            <a:r>
              <a:rPr lang="en-US">
                <a:solidFill>
                  <a:srgbClr val="000000"/>
                </a:solidFill>
              </a:rPr>
              <a:t>Focus</a:t>
            </a:r>
            <a:r>
              <a:rPr lang="en-US">
                <a:solidFill>
                  <a:srgbClr val="000000"/>
                </a:solidFill>
                <a:ea typeface="+mn-lt"/>
                <a:cs typeface="+mn-lt"/>
              </a:rPr>
              <a:t> on smooth user interaction with menus to manage game flow.</a:t>
            </a:r>
            <a:endParaRPr lang="en-US" b="0" i="0" u="none" strike="noStrike">
              <a:solidFill>
                <a:srgbClr val="000000"/>
              </a:solidFill>
              <a:effectLst/>
              <a:ea typeface="+mn-lt"/>
              <a:cs typeface="+mn-lt"/>
            </a:endParaRPr>
          </a:p>
          <a:p>
            <a:pPr algn="l"/>
            <a:r>
              <a:rPr lang="en-US" sz="1600" b="1" i="0" u="none" strike="noStrike">
                <a:solidFill>
                  <a:srgbClr val="000000"/>
                </a:solidFill>
                <a:effectLst/>
              </a:rPr>
              <a:t>2. Introducing Feature:</a:t>
            </a:r>
          </a:p>
          <a:p>
            <a:pPr lvl="1"/>
            <a:r>
              <a:rPr lang="en-US">
                <a:solidFill>
                  <a:srgbClr val="000000"/>
                </a:solidFill>
                <a:ea typeface="+mn-lt"/>
                <a:cs typeface="+mn-lt"/>
              </a:rPr>
              <a:t>Allows players to start, pause, and place towers strategically during gameplay.</a:t>
            </a:r>
          </a:p>
          <a:p>
            <a:pPr lvl="1"/>
            <a:r>
              <a:rPr lang="en-US">
                <a:solidFill>
                  <a:srgbClr val="000000"/>
                </a:solidFill>
                <a:ea typeface="+mn-lt"/>
                <a:cs typeface="+mn-lt"/>
              </a:rPr>
              <a:t>Critical for player control and interaction with the game.</a:t>
            </a:r>
            <a:endParaRPr lang="en-US" b="0" i="0" u="none" strike="noStrike">
              <a:solidFill>
                <a:srgbClr val="000000"/>
              </a:solidFill>
              <a:effectLst/>
              <a:ea typeface="+mn-lt"/>
              <a:cs typeface="+mn-lt"/>
            </a:endParaRPr>
          </a:p>
          <a:p>
            <a:pPr algn="l"/>
            <a:r>
              <a:rPr lang="en-US" sz="1600" b="1" i="0" u="none" strike="noStrike">
                <a:solidFill>
                  <a:srgbClr val="000000"/>
                </a:solidFill>
                <a:effectLst/>
              </a:rPr>
              <a:t>3. Feature Priority:</a:t>
            </a:r>
          </a:p>
          <a:p>
            <a:pPr lvl="1"/>
            <a:r>
              <a:rPr lang="en-US" b="1" i="0" u="none" strike="noStrike">
                <a:solidFill>
                  <a:srgbClr val="000000"/>
                </a:solidFill>
                <a:effectLst/>
              </a:rPr>
              <a:t>Priority 1</a:t>
            </a:r>
            <a:r>
              <a:rPr lang="en-US" b="0" i="0" u="none" strike="noStrike">
                <a:solidFill>
                  <a:srgbClr val="000000"/>
                </a:solidFill>
                <a:effectLst/>
              </a:rPr>
              <a:t>: High-priority feature</a:t>
            </a:r>
          </a:p>
          <a:p>
            <a:pPr lvl="1"/>
            <a:r>
              <a:rPr lang="en-US">
                <a:solidFill>
                  <a:srgbClr val="000000"/>
                </a:solidFill>
                <a:ea typeface="+mn-lt"/>
                <a:cs typeface="+mn-lt"/>
              </a:rPr>
              <a:t>Essential for managing gameplay flow, such as starting the game, accessing tower options, pausing, and adjusting settings.</a:t>
            </a:r>
            <a:endParaRPr lang="en-US" b="0" i="0" u="none" strike="noStrike">
              <a:solidFill>
                <a:srgbClr val="000000"/>
              </a:solidFill>
              <a:effectLst/>
            </a:endParaRPr>
          </a:p>
          <a:p>
            <a:pPr lvl="1"/>
            <a:r>
              <a:rPr lang="en-US">
                <a:solidFill>
                  <a:srgbClr val="000000"/>
                </a:solidFill>
                <a:ea typeface="+mn-lt"/>
                <a:cs typeface="+mn-lt"/>
              </a:rPr>
              <a:t>Ensures a smooth and engaging experience for players by integrating core gameplay mechanics into the UI.</a:t>
            </a:r>
            <a:endParaRPr lang="en-US">
              <a:solidFill>
                <a:srgbClr val="000000"/>
              </a:solidFill>
            </a:endParaRPr>
          </a:p>
          <a:p>
            <a:pPr algn="l"/>
            <a:endParaRPr lang="en-US" b="0" i="0" u="none" strike="noStrike">
              <a:solidFill>
                <a:srgbClr val="000000"/>
              </a:solidFill>
              <a:effectLst/>
            </a:endParaRPr>
          </a:p>
          <a:p>
            <a:endParaRPr lang="en-US"/>
          </a:p>
        </p:txBody>
      </p:sp>
      <p:sp>
        <p:nvSpPr>
          <p:cNvPr id="6" name="Text Placeholder 5">
            <a:extLst>
              <a:ext uri="{FF2B5EF4-FFF2-40B4-BE49-F238E27FC236}">
                <a16:creationId xmlns:a16="http://schemas.microsoft.com/office/drawing/2014/main" id="{865D028E-317D-0401-71FC-A880BCB28E45}"/>
              </a:ext>
            </a:extLst>
          </p:cNvPr>
          <p:cNvSpPr>
            <a:spLocks noGrp="1"/>
          </p:cNvSpPr>
          <p:nvPr>
            <p:ph type="body" sz="quarter" idx="13"/>
          </p:nvPr>
        </p:nvSpPr>
        <p:spPr/>
        <p:txBody>
          <a:bodyPr>
            <a:normAutofit fontScale="92500" lnSpcReduction="10000"/>
          </a:bodyPr>
          <a:lstStyle/>
          <a:p>
            <a:r>
              <a:rPr lang="en-US"/>
              <a:t>Sohan Lama TL6</a:t>
            </a:r>
          </a:p>
        </p:txBody>
      </p:sp>
    </p:spTree>
    <p:extLst>
      <p:ext uri="{BB962C8B-B14F-4D97-AF65-F5344CB8AC3E}">
        <p14:creationId xmlns:p14="http://schemas.microsoft.com/office/powerpoint/2010/main" val="2425060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7701-F464-5EA9-B61E-7508F4530E89}"/>
              </a:ext>
            </a:extLst>
          </p:cNvPr>
          <p:cNvSpPr>
            <a:spLocks noGrp="1"/>
          </p:cNvSpPr>
          <p:nvPr>
            <p:ph type="title"/>
          </p:nvPr>
        </p:nvSpPr>
        <p:spPr>
          <a:xfrm>
            <a:off x="2320783" y="110"/>
            <a:ext cx="7371140" cy="589206"/>
          </a:xfrm>
        </p:spPr>
        <p:txBody>
          <a:bodyPr>
            <a:normAutofit fontScale="90000"/>
          </a:bodyPr>
          <a:lstStyle/>
          <a:p>
            <a:r>
              <a:rPr lang="en-US"/>
              <a:t>Use Case</a:t>
            </a:r>
          </a:p>
        </p:txBody>
      </p:sp>
      <p:sp>
        <p:nvSpPr>
          <p:cNvPr id="4" name="Text Placeholder 3">
            <a:extLst>
              <a:ext uri="{FF2B5EF4-FFF2-40B4-BE49-F238E27FC236}">
                <a16:creationId xmlns:a16="http://schemas.microsoft.com/office/drawing/2014/main" id="{D7EC3CCC-5CE5-8FF5-EB5C-939BA8891CB5}"/>
              </a:ext>
            </a:extLst>
          </p:cNvPr>
          <p:cNvSpPr>
            <a:spLocks noGrp="1"/>
          </p:cNvSpPr>
          <p:nvPr>
            <p:ph type="body" sz="quarter" idx="13"/>
          </p:nvPr>
        </p:nvSpPr>
        <p:spPr/>
        <p:txBody>
          <a:bodyPr>
            <a:normAutofit fontScale="92500" lnSpcReduction="10000"/>
          </a:bodyPr>
          <a:lstStyle/>
          <a:p>
            <a:r>
              <a:rPr lang="en-US"/>
              <a:t>Sohan Lama TL6</a:t>
            </a:r>
          </a:p>
        </p:txBody>
      </p:sp>
      <p:sp>
        <p:nvSpPr>
          <p:cNvPr id="9" name="TextBox 8">
            <a:extLst>
              <a:ext uri="{FF2B5EF4-FFF2-40B4-BE49-F238E27FC236}">
                <a16:creationId xmlns:a16="http://schemas.microsoft.com/office/drawing/2014/main" id="{FA913D43-A56D-D1DF-32B2-6C9F985AF23E}"/>
              </a:ext>
            </a:extLst>
          </p:cNvPr>
          <p:cNvSpPr txBox="1"/>
          <p:nvPr/>
        </p:nvSpPr>
        <p:spPr>
          <a:xfrm>
            <a:off x="3893270" y="5788058"/>
            <a:ext cx="184731" cy="369332"/>
          </a:xfrm>
          <a:prstGeom prst="rect">
            <a:avLst/>
          </a:prstGeom>
          <a:noFill/>
        </p:spPr>
        <p:txBody>
          <a:bodyPr wrap="none" rtlCol="0">
            <a:spAutoFit/>
          </a:bodyPr>
          <a:lstStyle/>
          <a:p>
            <a:endParaRPr lang="en-US"/>
          </a:p>
        </p:txBody>
      </p:sp>
      <p:sp>
        <p:nvSpPr>
          <p:cNvPr id="14" name="TextBox 13">
            <a:extLst>
              <a:ext uri="{FF2B5EF4-FFF2-40B4-BE49-F238E27FC236}">
                <a16:creationId xmlns:a16="http://schemas.microsoft.com/office/drawing/2014/main" id="{64FDA777-B3AA-A5C3-B452-93B312E3AFCD}"/>
              </a:ext>
            </a:extLst>
          </p:cNvPr>
          <p:cNvSpPr txBox="1"/>
          <p:nvPr/>
        </p:nvSpPr>
        <p:spPr>
          <a:xfrm>
            <a:off x="3182587" y="5094514"/>
            <a:ext cx="184731" cy="369332"/>
          </a:xfrm>
          <a:prstGeom prst="rect">
            <a:avLst/>
          </a:prstGeom>
          <a:noFill/>
        </p:spPr>
        <p:txBody>
          <a:bodyPr wrap="none" rtlCol="0">
            <a:spAutoFit/>
          </a:bodyPr>
          <a:lstStyle/>
          <a:p>
            <a:endParaRPr lang="en-US"/>
          </a:p>
        </p:txBody>
      </p:sp>
      <p:sp>
        <p:nvSpPr>
          <p:cNvPr id="15" name="TextBox 14">
            <a:extLst>
              <a:ext uri="{FF2B5EF4-FFF2-40B4-BE49-F238E27FC236}">
                <a16:creationId xmlns:a16="http://schemas.microsoft.com/office/drawing/2014/main" id="{6294945A-3E2E-B88F-F499-5B03F01A2463}"/>
              </a:ext>
            </a:extLst>
          </p:cNvPr>
          <p:cNvSpPr txBox="1"/>
          <p:nvPr/>
        </p:nvSpPr>
        <p:spPr>
          <a:xfrm>
            <a:off x="2804574" y="4788742"/>
            <a:ext cx="6588004" cy="1569660"/>
          </a:xfrm>
          <a:prstGeom prst="rect">
            <a:avLst/>
          </a:prstGeom>
          <a:noFill/>
        </p:spPr>
        <p:txBody>
          <a:bodyPr wrap="square" lIns="91440" tIns="45720" rIns="91440" bIns="45720" rtlCol="0" anchor="t">
            <a:spAutoFit/>
          </a:bodyPr>
          <a:lstStyle/>
          <a:p>
            <a:pPr>
              <a:buFont typeface="Arial" panose="020B0604020202020204" pitchFamily="34" charset="0"/>
              <a:buChar char="•"/>
            </a:pPr>
            <a:r>
              <a:rPr lang="en-US" sz="1600" b="1">
                <a:solidFill>
                  <a:srgbClr val="000000"/>
                </a:solidFill>
                <a:ea typeface="+mn-lt"/>
                <a:cs typeface="+mn-lt"/>
              </a:rPr>
              <a:t>Main Menu</a:t>
            </a:r>
            <a:endParaRPr lang="en-US" sz="1600">
              <a:solidFill>
                <a:srgbClr val="000000"/>
              </a:solidFill>
              <a:latin typeface="Gill Sans MT"/>
            </a:endParaRPr>
          </a:p>
          <a:p>
            <a:pPr>
              <a:buFont typeface="Arial" panose="020B0604020202020204" pitchFamily="34" charset="0"/>
              <a:buChar char="•"/>
            </a:pPr>
            <a:r>
              <a:rPr lang="en-US" sz="1600" b="1">
                <a:solidFill>
                  <a:srgbClr val="000000"/>
                </a:solidFill>
                <a:ea typeface="+mn-lt"/>
                <a:cs typeface="+mn-lt"/>
              </a:rPr>
              <a:t>Extends</a:t>
            </a:r>
            <a:r>
              <a:rPr lang="en-US" sz="1600">
                <a:solidFill>
                  <a:srgbClr val="000000"/>
                </a:solidFill>
                <a:ea typeface="+mn-lt"/>
                <a:cs typeface="+mn-lt"/>
              </a:rPr>
              <a:t>: Actions like Start Game and Pause Game extend from the main menu for flexible interactions.</a:t>
            </a:r>
            <a:endParaRPr lang="en-US" sz="1600"/>
          </a:p>
          <a:p>
            <a:pPr>
              <a:buFont typeface="Arial" panose="020B0604020202020204" pitchFamily="34" charset="0"/>
              <a:buChar char="•"/>
            </a:pPr>
            <a:r>
              <a:rPr lang="en-US" sz="1600" b="1">
                <a:solidFill>
                  <a:srgbClr val="000000"/>
                </a:solidFill>
                <a:ea typeface="+mn-lt"/>
                <a:cs typeface="+mn-lt"/>
              </a:rPr>
              <a:t>Includes</a:t>
            </a:r>
            <a:r>
              <a:rPr lang="en-US" sz="1600">
                <a:solidFill>
                  <a:srgbClr val="000000"/>
                </a:solidFill>
                <a:ea typeface="+mn-lt"/>
                <a:cs typeface="+mn-lt"/>
              </a:rPr>
              <a:t>: Actions like Adjust Settings and Access Tower selection menu are included in related use cases for required functionality.</a:t>
            </a:r>
            <a:endParaRPr lang="en-US" sz="1600"/>
          </a:p>
          <a:p>
            <a:pPr>
              <a:buFont typeface="Arial" panose="020B0604020202020204" pitchFamily="34" charset="0"/>
              <a:buChar char="•"/>
            </a:pPr>
            <a:r>
              <a:rPr lang="en-US" sz="1600" b="1">
                <a:solidFill>
                  <a:srgbClr val="000000"/>
                </a:solidFill>
                <a:ea typeface="+mn-lt"/>
                <a:cs typeface="+mn-lt"/>
              </a:rPr>
              <a:t>Player Interaction</a:t>
            </a:r>
            <a:endParaRPr lang="en-US" sz="1600"/>
          </a:p>
        </p:txBody>
      </p:sp>
      <p:pic>
        <p:nvPicPr>
          <p:cNvPr id="6" name="Content Placeholder 5" descr="A diagram of a game&#10;&#10;Description automatically generated">
            <a:extLst>
              <a:ext uri="{FF2B5EF4-FFF2-40B4-BE49-F238E27FC236}">
                <a16:creationId xmlns:a16="http://schemas.microsoft.com/office/drawing/2014/main" id="{7765D515-B095-16DA-C6EA-6F52786737C6}"/>
              </a:ext>
            </a:extLst>
          </p:cNvPr>
          <p:cNvPicPr>
            <a:picLocks noGrp="1" noChangeAspect="1"/>
          </p:cNvPicPr>
          <p:nvPr>
            <p:ph idx="1"/>
          </p:nvPr>
        </p:nvPicPr>
        <p:blipFill>
          <a:blip r:embed="rId2"/>
          <a:stretch>
            <a:fillRect/>
          </a:stretch>
        </p:blipFill>
        <p:spPr>
          <a:xfrm>
            <a:off x="2807074" y="671285"/>
            <a:ext cx="6695514" cy="3802604"/>
          </a:xfrm>
        </p:spPr>
      </p:pic>
    </p:spTree>
    <p:extLst>
      <p:ext uri="{BB962C8B-B14F-4D97-AF65-F5344CB8AC3E}">
        <p14:creationId xmlns:p14="http://schemas.microsoft.com/office/powerpoint/2010/main" val="1984530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E163-806A-38A9-85CE-7D5A47E3FE00}"/>
              </a:ext>
            </a:extLst>
          </p:cNvPr>
          <p:cNvSpPr>
            <a:spLocks noGrp="1"/>
          </p:cNvSpPr>
          <p:nvPr>
            <p:ph type="title"/>
          </p:nvPr>
        </p:nvSpPr>
        <p:spPr>
          <a:xfrm>
            <a:off x="2231136" y="136525"/>
            <a:ext cx="7691703" cy="448219"/>
          </a:xfrm>
        </p:spPr>
        <p:txBody>
          <a:bodyPr>
            <a:normAutofit fontScale="90000"/>
          </a:bodyPr>
          <a:lstStyle/>
          <a:p>
            <a:r>
              <a:rPr lang="en-US"/>
              <a:t>Class Diagram</a:t>
            </a:r>
          </a:p>
        </p:txBody>
      </p:sp>
      <p:sp>
        <p:nvSpPr>
          <p:cNvPr id="4" name="Text Placeholder 3">
            <a:extLst>
              <a:ext uri="{FF2B5EF4-FFF2-40B4-BE49-F238E27FC236}">
                <a16:creationId xmlns:a16="http://schemas.microsoft.com/office/drawing/2014/main" id="{8FBE6791-1132-4227-28F0-6B0D65E8A426}"/>
              </a:ext>
            </a:extLst>
          </p:cNvPr>
          <p:cNvSpPr>
            <a:spLocks noGrp="1"/>
          </p:cNvSpPr>
          <p:nvPr>
            <p:ph type="body" sz="quarter" idx="13"/>
          </p:nvPr>
        </p:nvSpPr>
        <p:spPr/>
        <p:txBody>
          <a:bodyPr>
            <a:normAutofit fontScale="92500" lnSpcReduction="10000"/>
          </a:bodyPr>
          <a:lstStyle/>
          <a:p>
            <a:r>
              <a:rPr lang="en-US"/>
              <a:t>Sohan Lama TL6</a:t>
            </a:r>
          </a:p>
        </p:txBody>
      </p:sp>
      <p:pic>
        <p:nvPicPr>
          <p:cNvPr id="8" name="Content Placeholder 7" descr="A diagram of a menu&#10;&#10;Description automatically generated">
            <a:extLst>
              <a:ext uri="{FF2B5EF4-FFF2-40B4-BE49-F238E27FC236}">
                <a16:creationId xmlns:a16="http://schemas.microsoft.com/office/drawing/2014/main" id="{DACF21BD-7707-BA5F-DC62-0B58C5714AB9}"/>
              </a:ext>
            </a:extLst>
          </p:cNvPr>
          <p:cNvPicPr>
            <a:picLocks noGrp="1" noChangeAspect="1"/>
          </p:cNvPicPr>
          <p:nvPr>
            <p:ph idx="1"/>
          </p:nvPr>
        </p:nvPicPr>
        <p:blipFill>
          <a:blip r:embed="rId2"/>
          <a:stretch>
            <a:fillRect/>
          </a:stretch>
        </p:blipFill>
        <p:spPr>
          <a:xfrm>
            <a:off x="1995420" y="680474"/>
            <a:ext cx="8161940" cy="5672418"/>
          </a:xfrm>
        </p:spPr>
      </p:pic>
    </p:spTree>
    <p:extLst>
      <p:ext uri="{BB962C8B-B14F-4D97-AF65-F5344CB8AC3E}">
        <p14:creationId xmlns:p14="http://schemas.microsoft.com/office/powerpoint/2010/main" val="4071122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811F-A77C-452A-B4FA-98665DB2C7B7}"/>
              </a:ext>
            </a:extLst>
          </p:cNvPr>
          <p:cNvSpPr>
            <a:spLocks noGrp="1"/>
          </p:cNvSpPr>
          <p:nvPr>
            <p:ph type="title"/>
          </p:nvPr>
        </p:nvSpPr>
        <p:spPr/>
        <p:txBody>
          <a:bodyPr/>
          <a:lstStyle/>
          <a:p>
            <a:r>
              <a:rPr lang="en-US"/>
              <a:t>Complexity</a:t>
            </a:r>
          </a:p>
        </p:txBody>
      </p:sp>
      <p:sp>
        <p:nvSpPr>
          <p:cNvPr id="3" name="Content Placeholder 2">
            <a:extLst>
              <a:ext uri="{FF2B5EF4-FFF2-40B4-BE49-F238E27FC236}">
                <a16:creationId xmlns:a16="http://schemas.microsoft.com/office/drawing/2014/main" id="{3AF193BF-7C26-A679-B94E-47C69504A470}"/>
              </a:ext>
            </a:extLst>
          </p:cNvPr>
          <p:cNvSpPr>
            <a:spLocks noGrp="1"/>
          </p:cNvSpPr>
          <p:nvPr>
            <p:ph idx="1"/>
          </p:nvPr>
        </p:nvSpPr>
        <p:spPr>
          <a:xfrm>
            <a:off x="2231136" y="2638044"/>
            <a:ext cx="7729728" cy="1718057"/>
          </a:xfrm>
        </p:spPr>
        <p:txBody>
          <a:bodyPr vert="horz" lIns="91440" tIns="45720" rIns="91440" bIns="45720" rtlCol="0" anchor="t">
            <a:noAutofit/>
          </a:bodyPr>
          <a:lstStyle/>
          <a:p>
            <a:r>
              <a:rPr lang="en-US" sz="1600" b="1">
                <a:solidFill>
                  <a:srgbClr val="000000"/>
                </a:solidFill>
              </a:rPr>
              <a:t>5. Feature Complexity:</a:t>
            </a:r>
            <a:endParaRPr lang="en-US" sz="1600"/>
          </a:p>
          <a:p>
            <a:pPr lvl="1"/>
            <a:r>
              <a:rPr lang="en-US">
                <a:solidFill>
                  <a:srgbClr val="000000"/>
                </a:solidFill>
              </a:rPr>
              <a:t>Moderate complexity</a:t>
            </a:r>
            <a:endParaRPr lang="en-US"/>
          </a:p>
          <a:p>
            <a:pPr lvl="1"/>
            <a:r>
              <a:rPr lang="en-US">
                <a:solidFill>
                  <a:srgbClr val="000000"/>
                </a:solidFill>
              </a:rPr>
              <a:t>Involves integrating tower placement options, health and money tracking, and responsive UI for game state management.</a:t>
            </a:r>
            <a:endParaRPr lang="en-US"/>
          </a:p>
          <a:p>
            <a:pPr lvl="1"/>
            <a:r>
              <a:rPr lang="en-US">
                <a:solidFill>
                  <a:srgbClr val="000000"/>
                </a:solidFill>
              </a:rPr>
              <a:t>While</a:t>
            </a:r>
            <a:r>
              <a:rPr lang="en-US">
                <a:solidFill>
                  <a:srgbClr val="000000"/>
                </a:solidFill>
                <a:ea typeface="+mn-lt"/>
                <a:cs typeface="+mn-lt"/>
              </a:rPr>
              <a:t> not as complex as AI or game logic, it’s crucial for providing a smooth user interface and seamless player experience.</a:t>
            </a:r>
          </a:p>
          <a:p>
            <a:endParaRPr lang="en-US"/>
          </a:p>
        </p:txBody>
      </p:sp>
      <p:sp>
        <p:nvSpPr>
          <p:cNvPr id="4" name="Text Placeholder 3">
            <a:extLst>
              <a:ext uri="{FF2B5EF4-FFF2-40B4-BE49-F238E27FC236}">
                <a16:creationId xmlns:a16="http://schemas.microsoft.com/office/drawing/2014/main" id="{9189D1AD-AC85-A6AA-DFFA-A4A63006237C}"/>
              </a:ext>
            </a:extLst>
          </p:cNvPr>
          <p:cNvSpPr>
            <a:spLocks noGrp="1"/>
          </p:cNvSpPr>
          <p:nvPr>
            <p:ph type="body" sz="quarter" idx="13"/>
          </p:nvPr>
        </p:nvSpPr>
        <p:spPr/>
        <p:txBody>
          <a:bodyPr>
            <a:normAutofit fontScale="92500" lnSpcReduction="10000"/>
          </a:bodyPr>
          <a:lstStyle/>
          <a:p>
            <a:r>
              <a:rPr lang="en-US"/>
              <a:t>Sohan Lama TL6</a:t>
            </a:r>
          </a:p>
        </p:txBody>
      </p:sp>
    </p:spTree>
    <p:extLst>
      <p:ext uri="{BB962C8B-B14F-4D97-AF65-F5344CB8AC3E}">
        <p14:creationId xmlns:p14="http://schemas.microsoft.com/office/powerpoint/2010/main" val="3153863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1797-7B05-C7F8-F913-B7DC9AD02294}"/>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Round Manager</a:t>
            </a:r>
          </a:p>
        </p:txBody>
      </p:sp>
      <p:sp>
        <p:nvSpPr>
          <p:cNvPr id="8" name="Rectangle 7">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452F4C5-8503-BA90-D5DE-4C5FBF9E284A}"/>
              </a:ext>
            </a:extLst>
          </p:cNvPr>
          <p:cNvSpPr>
            <a:spLocks noGrp="1"/>
          </p:cNvSpPr>
          <p:nvPr>
            <p:ph type="body" idx="1"/>
          </p:nvPr>
        </p:nvSpPr>
        <p:spPr>
          <a:xfrm>
            <a:off x="8129873" y="2173266"/>
            <a:ext cx="3657119" cy="2511468"/>
          </a:xfrm>
        </p:spPr>
        <p:txBody>
          <a:bodyPr vert="horz" lIns="91440" tIns="45720" rIns="91440" bIns="45720" rtlCol="0" anchor="ctr">
            <a:normAutofit/>
          </a:bodyPr>
          <a:lstStyle/>
          <a:p>
            <a:pPr algn="ctr"/>
            <a:r>
              <a:rPr lang="en-US">
                <a:solidFill>
                  <a:schemeClr val="bg1">
                    <a:lumMod val="75000"/>
                    <a:lumOff val="25000"/>
                  </a:schemeClr>
                </a:solidFill>
              </a:rPr>
              <a:t>Nathan Hampton</a:t>
            </a:r>
          </a:p>
        </p:txBody>
      </p:sp>
    </p:spTree>
    <p:extLst>
      <p:ext uri="{BB962C8B-B14F-4D97-AF65-F5344CB8AC3E}">
        <p14:creationId xmlns:p14="http://schemas.microsoft.com/office/powerpoint/2010/main" val="168678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a:xfrm>
            <a:off x="1011937" y="2478387"/>
            <a:ext cx="8948927" cy="3559182"/>
          </a:xfrm>
        </p:spPr>
        <p:txBody>
          <a:bodyPr vert="horz" lIns="91440" tIns="45720" rIns="91440" bIns="45720" rtlCol="0" anchor="t">
            <a:normAutofit lnSpcReduction="10000"/>
          </a:bodyPr>
          <a:lstStyle/>
          <a:p>
            <a:pPr marL="457200"/>
            <a:r>
              <a:rPr lang="en-US"/>
              <a:t>When a Level is loaded and the user wants to start the round, the round manager needs to:</a:t>
            </a:r>
          </a:p>
          <a:p>
            <a:pPr marL="685800" lvl="1">
              <a:buFont typeface="Courier New" panose="020B0604020202020204" pitchFamily="34" charset="0"/>
              <a:buChar char="o"/>
            </a:pPr>
            <a:r>
              <a:rPr lang="en-US"/>
              <a:t>Track the round difficultly</a:t>
            </a:r>
          </a:p>
          <a:p>
            <a:pPr marL="685800" lvl="1">
              <a:buFont typeface="Courier New" panose="020B0604020202020204" pitchFamily="34" charset="0"/>
              <a:buChar char="o"/>
            </a:pPr>
            <a:r>
              <a:rPr lang="en-US"/>
              <a:t>Add enemies to the spawning queue in the level</a:t>
            </a:r>
          </a:p>
          <a:p>
            <a:pPr marL="685800" lvl="1">
              <a:buFont typeface="Courier New" panose="020B0604020202020204" pitchFamily="34" charset="0"/>
              <a:buChar char="o"/>
            </a:pPr>
            <a:r>
              <a:rPr lang="en-US"/>
              <a:t>Keep track of when the round is complete.</a:t>
            </a:r>
          </a:p>
          <a:p>
            <a:pPr marL="685800" lvl="1">
              <a:buFont typeface="Courier New" panose="020B0604020202020204" pitchFamily="34" charset="0"/>
              <a:buChar char="o"/>
            </a:pPr>
            <a:r>
              <a:rPr lang="en-US"/>
              <a:t>Increase the difficulty based on how many rounds have passed</a:t>
            </a:r>
          </a:p>
          <a:p>
            <a:pPr marL="685800" lvl="1">
              <a:buFont typeface="Courier New" panose="020B0604020202020204" pitchFamily="34" charset="0"/>
              <a:buChar char="o"/>
            </a:pPr>
            <a:r>
              <a:rPr lang="en-US"/>
              <a:t>Let the UI system know when a round is done.</a:t>
            </a:r>
          </a:p>
          <a:p>
            <a:pPr marL="685800" lvl="1">
              <a:buFont typeface="Courier New" panose="020B0604020202020204" pitchFamily="34" charset="0"/>
              <a:buChar char="o"/>
            </a:pPr>
            <a:r>
              <a:rPr lang="en-US"/>
              <a:t> Signal to the UI system if the player has completed all the rounds, or if the player has died.</a:t>
            </a:r>
          </a:p>
          <a:p>
            <a:pPr marL="457200"/>
            <a:r>
              <a:rPr lang="en-US">
                <a:ea typeface="+mn-lt"/>
                <a:cs typeface="+mn-lt"/>
              </a:rPr>
              <a:t>Priority:  Critical</a:t>
            </a:r>
            <a:endParaRPr lang="en-US" err="1">
              <a:ea typeface="+mn-lt"/>
              <a:cs typeface="+mn-lt"/>
            </a:endParaRPr>
          </a:p>
          <a:p>
            <a:pPr marL="457200"/>
            <a:r>
              <a:rPr lang="en-US">
                <a:ea typeface="+mn-lt"/>
                <a:cs typeface="+mn-lt"/>
              </a:rPr>
              <a:t>Complexity:  Medum complexity </a:t>
            </a:r>
            <a:endParaRPr lang="en-US"/>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p:txBody>
          <a:bodyPr>
            <a:normAutofit fontScale="92500" lnSpcReduction="10000"/>
          </a:bodyPr>
          <a:lstStyle/>
          <a:p>
            <a:r>
              <a:rPr lang="en-US"/>
              <a:t>Nathan Hampton</a:t>
            </a:r>
          </a:p>
        </p:txBody>
      </p:sp>
      <p:sp>
        <p:nvSpPr>
          <p:cNvPr id="3" name="Title 3">
            <a:extLst>
              <a:ext uri="{FF2B5EF4-FFF2-40B4-BE49-F238E27FC236}">
                <a16:creationId xmlns:a16="http://schemas.microsoft.com/office/drawing/2014/main" id="{4F2C8C3A-31E9-7BE4-D9EE-987AE3AE2453}"/>
              </a:ext>
            </a:extLst>
          </p:cNvPr>
          <p:cNvSpPr txBox="1">
            <a:spLocks/>
          </p:cNvSpPr>
          <p:nvPr/>
        </p:nvSpPr>
        <p:spPr bwMode="black">
          <a:xfrm>
            <a:off x="837765" y="594578"/>
            <a:ext cx="10560013" cy="121774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Round Manager</a:t>
            </a:r>
          </a:p>
        </p:txBody>
      </p:sp>
    </p:spTree>
    <p:extLst>
      <p:ext uri="{BB962C8B-B14F-4D97-AF65-F5344CB8AC3E}">
        <p14:creationId xmlns:p14="http://schemas.microsoft.com/office/powerpoint/2010/main" val="124313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Cartoon a cartoon of a cow and chicken at a diner&#10;&#10;Description automatically generated">
            <a:extLst>
              <a:ext uri="{FF2B5EF4-FFF2-40B4-BE49-F238E27FC236}">
                <a16:creationId xmlns:a16="http://schemas.microsoft.com/office/drawing/2014/main" id="{92DB771A-9A89-A496-05D7-1D2A9FBE7CF4}"/>
              </a:ext>
            </a:extLst>
          </p:cNvPr>
          <p:cNvPicPr>
            <a:picLocks noGrp="1" noChangeAspect="1"/>
          </p:cNvPicPr>
          <p:nvPr>
            <p:ph idx="13"/>
          </p:nvPr>
        </p:nvPicPr>
        <p:blipFill>
          <a:blip r:embed="rId3"/>
          <a:srcRect t="17907" r="-3" b="6730"/>
          <a:stretch/>
        </p:blipFill>
        <p:spPr>
          <a:xfrm>
            <a:off x="4650909" y="10"/>
            <a:ext cx="7541090" cy="6857989"/>
          </a:xfrm>
          <a:prstGeom prst="rect">
            <a:avLst/>
          </a:prstGeom>
        </p:spPr>
      </p:pic>
      <p:sp>
        <p:nvSpPr>
          <p:cNvPr id="26" name="Rectangle 2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538B91-E082-ADC3-01D2-CE64AC8161FE}"/>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09629FEB-3675-DF8E-7F9A-DCC39AF5319B}"/>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An ancient war has been brewing since the beginning of time, Cows vs Chickens. Their conflict never ending, based on a desperate plan from the cows, convince the human population to indulge in more chicken, hoping to divert the threat from their own kind </a:t>
            </a:r>
          </a:p>
        </p:txBody>
      </p:sp>
    </p:spTree>
    <p:extLst>
      <p:ext uri="{BB962C8B-B14F-4D97-AF65-F5344CB8AC3E}">
        <p14:creationId xmlns:p14="http://schemas.microsoft.com/office/powerpoint/2010/main" val="2736022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66990-6025-4132-9ADC-ED0F9982ED5C}"/>
              </a:ext>
            </a:extLst>
          </p:cNvPr>
          <p:cNvSpPr>
            <a:spLocks noGrp="1"/>
          </p:cNvSpPr>
          <p:nvPr>
            <p:ph type="title"/>
          </p:nvPr>
        </p:nvSpPr>
        <p:spPr>
          <a:xfrm>
            <a:off x="837765" y="594578"/>
            <a:ext cx="10560013" cy="1217748"/>
          </a:xfrm>
        </p:spPr>
        <p:txBody>
          <a:bodyPr/>
          <a:lstStyle/>
          <a:p>
            <a:r>
              <a:rPr lang="en-US"/>
              <a:t>Round Manager</a:t>
            </a:r>
          </a:p>
        </p:txBody>
      </p:sp>
      <p:sp>
        <p:nvSpPr>
          <p:cNvPr id="5" name="Content Placeholder 4">
            <a:extLst>
              <a:ext uri="{FF2B5EF4-FFF2-40B4-BE49-F238E27FC236}">
                <a16:creationId xmlns:a16="http://schemas.microsoft.com/office/drawing/2014/main" id="{7E7037E9-30A5-D9F7-3074-99C2C28E7667}"/>
              </a:ext>
            </a:extLst>
          </p:cNvPr>
          <p:cNvSpPr>
            <a:spLocks noGrp="1"/>
          </p:cNvSpPr>
          <p:nvPr>
            <p:ph idx="1"/>
          </p:nvPr>
        </p:nvSpPr>
        <p:spPr/>
        <p:txBody>
          <a:bodyPr vert="horz" lIns="91440" tIns="45720" rIns="91440" bIns="45720" rtlCol="0" anchor="t">
            <a:normAutofit lnSpcReduction="10000"/>
          </a:bodyPr>
          <a:lstStyle/>
          <a:p>
            <a:pPr marL="457200"/>
            <a:r>
              <a:rPr lang="en-US"/>
              <a:t>When a Level is loaded and the user wants to start the round, the round manager needs to </a:t>
            </a:r>
          </a:p>
          <a:p>
            <a:pPr marL="457200"/>
            <a:r>
              <a:rPr lang="en-US"/>
              <a:t>Track the round difficultly</a:t>
            </a:r>
          </a:p>
          <a:p>
            <a:pPr marL="457200"/>
            <a:r>
              <a:rPr lang="en-US"/>
              <a:t>Add enemies to the spawning queue in the level</a:t>
            </a:r>
          </a:p>
          <a:p>
            <a:pPr marL="457200"/>
            <a:r>
              <a:rPr lang="en-US"/>
              <a:t>Keep track of when the round is complete.</a:t>
            </a:r>
          </a:p>
          <a:p>
            <a:pPr marL="457200"/>
            <a:r>
              <a:rPr lang="en-US"/>
              <a:t>Increase the difficulty based on how many rounds have passed</a:t>
            </a:r>
          </a:p>
          <a:p>
            <a:pPr marL="457200"/>
            <a:r>
              <a:rPr lang="en-US"/>
              <a:t>Let the UI system know when a round is done.</a:t>
            </a:r>
          </a:p>
          <a:p>
            <a:pPr marL="457200"/>
            <a:r>
              <a:rPr lang="en-US"/>
              <a:t> Signal to the UI system if the player has completed all the rounds, or if the player has died.</a:t>
            </a:r>
          </a:p>
        </p:txBody>
      </p:sp>
      <p:sp>
        <p:nvSpPr>
          <p:cNvPr id="6" name="Text Placeholder 5">
            <a:extLst>
              <a:ext uri="{FF2B5EF4-FFF2-40B4-BE49-F238E27FC236}">
                <a16:creationId xmlns:a16="http://schemas.microsoft.com/office/drawing/2014/main" id="{088F7B2A-9753-FB99-C370-C0A4D4B02682}"/>
              </a:ext>
            </a:extLst>
          </p:cNvPr>
          <p:cNvSpPr>
            <a:spLocks noGrp="1"/>
          </p:cNvSpPr>
          <p:nvPr>
            <p:ph type="body" sz="quarter" idx="13"/>
          </p:nvPr>
        </p:nvSpPr>
        <p:spPr>
          <a:xfrm>
            <a:off x="2087109" y="6477379"/>
            <a:ext cx="10045700" cy="365125"/>
          </a:xfrm>
        </p:spPr>
        <p:txBody>
          <a:bodyPr>
            <a:normAutofit fontScale="92500" lnSpcReduction="10000"/>
          </a:bodyPr>
          <a:lstStyle/>
          <a:p>
            <a:r>
              <a:rPr lang="en-US" dirty="0"/>
              <a:t>Nathan Hampton</a:t>
            </a:r>
          </a:p>
        </p:txBody>
      </p:sp>
      <p:pic>
        <p:nvPicPr>
          <p:cNvPr id="2" name="Picture 1" descr="A diagram of a computer program&#10;&#10;Description automatically generated">
            <a:extLst>
              <a:ext uri="{FF2B5EF4-FFF2-40B4-BE49-F238E27FC236}">
                <a16:creationId xmlns:a16="http://schemas.microsoft.com/office/drawing/2014/main" id="{4F299491-75CD-DB63-9F52-EBE797513428}"/>
              </a:ext>
            </a:extLst>
          </p:cNvPr>
          <p:cNvPicPr>
            <a:picLocks noChangeAspect="1"/>
          </p:cNvPicPr>
          <p:nvPr/>
        </p:nvPicPr>
        <p:blipFill>
          <a:blip r:embed="rId2"/>
          <a:stretch>
            <a:fillRect/>
          </a:stretch>
        </p:blipFill>
        <p:spPr>
          <a:xfrm>
            <a:off x="1622652" y="1900692"/>
            <a:ext cx="8482239" cy="4638675"/>
          </a:xfrm>
          <a:prstGeom prst="rect">
            <a:avLst/>
          </a:prstGeom>
        </p:spPr>
      </p:pic>
    </p:spTree>
    <p:extLst>
      <p:ext uri="{BB962C8B-B14F-4D97-AF65-F5344CB8AC3E}">
        <p14:creationId xmlns:p14="http://schemas.microsoft.com/office/powerpoint/2010/main" val="4240217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useBgFill="1">
        <p:nvSpPr>
          <p:cNvPr id="26" name="Rectangle 25">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6F22B2-49EE-9392-3EC7-2B555CB14A7E}"/>
              </a:ext>
            </a:extLst>
          </p:cNvPr>
          <p:cNvSpPr>
            <a:spLocks noGrp="1"/>
          </p:cNvSpPr>
          <p:nvPr>
            <p:ph type="title"/>
          </p:nvPr>
        </p:nvSpPr>
        <p:spPr>
          <a:xfrm>
            <a:off x="183235" y="229843"/>
            <a:ext cx="3044950" cy="1627792"/>
          </a:xfrm>
        </p:spPr>
        <p:txBody>
          <a:bodyPr vert="horz" lIns="274320" tIns="182880" rIns="274320" bIns="182880" rtlCol="0" anchor="ctr" anchorCtr="1">
            <a:normAutofit/>
          </a:bodyPr>
          <a:lstStyle/>
          <a:p>
            <a:r>
              <a:rPr lang="en-US"/>
              <a:t>Class Diagram</a:t>
            </a:r>
          </a:p>
        </p:txBody>
      </p:sp>
      <p:pic>
        <p:nvPicPr>
          <p:cNvPr id="9" name="Content Placeholder 8" descr="A computer screen shot of a diagram&#10;&#10;Description automatically generated">
            <a:extLst>
              <a:ext uri="{FF2B5EF4-FFF2-40B4-BE49-F238E27FC236}">
                <a16:creationId xmlns:a16="http://schemas.microsoft.com/office/drawing/2014/main" id="{413A7AFD-4972-CE1D-4C89-DE7232A9909B}"/>
              </a:ext>
            </a:extLst>
          </p:cNvPr>
          <p:cNvPicPr>
            <a:picLocks noGrp="1" noChangeAspect="1"/>
          </p:cNvPicPr>
          <p:nvPr>
            <p:ph idx="13"/>
          </p:nvPr>
        </p:nvPicPr>
        <p:blipFill>
          <a:blip r:embed="rId2"/>
          <a:stretch>
            <a:fillRect/>
          </a:stretch>
        </p:blipFill>
        <p:spPr>
          <a:xfrm>
            <a:off x="3688998" y="280358"/>
            <a:ext cx="7862922" cy="6293296"/>
          </a:xfrm>
          <a:prstGeom prst="rect">
            <a:avLst/>
          </a:prstGeom>
        </p:spPr>
      </p:pic>
      <p:sp>
        <p:nvSpPr>
          <p:cNvPr id="4" name="Text Placeholder 5">
            <a:extLst>
              <a:ext uri="{FF2B5EF4-FFF2-40B4-BE49-F238E27FC236}">
                <a16:creationId xmlns:a16="http://schemas.microsoft.com/office/drawing/2014/main" id="{29EA0775-33D0-4BA0-536A-6BEFC29EABF3}"/>
              </a:ext>
            </a:extLst>
          </p:cNvPr>
          <p:cNvSpPr txBox="1">
            <a:spLocks/>
          </p:cNvSpPr>
          <p:nvPr/>
        </p:nvSpPr>
        <p:spPr>
          <a:xfrm>
            <a:off x="92260" y="6492875"/>
            <a:ext cx="10045700"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t>Nathan Hampton</a:t>
            </a:r>
            <a:endParaRPr lang="en-US" dirty="0"/>
          </a:p>
        </p:txBody>
      </p:sp>
    </p:spTree>
    <p:extLst>
      <p:ext uri="{BB962C8B-B14F-4D97-AF65-F5344CB8AC3E}">
        <p14:creationId xmlns:p14="http://schemas.microsoft.com/office/powerpoint/2010/main" val="194947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A9E4-5A3C-9694-7290-FC8F9361E7B8}"/>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Enemies</a:t>
            </a:r>
          </a:p>
        </p:txBody>
      </p:sp>
      <p:sp>
        <p:nvSpPr>
          <p:cNvPr id="8" name="Rectangle 7">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63C3AA5-3A39-46C1-152A-36ABC162C5C8}"/>
              </a:ext>
            </a:extLst>
          </p:cNvPr>
          <p:cNvSpPr>
            <a:spLocks noGrp="1"/>
          </p:cNvSpPr>
          <p:nvPr>
            <p:ph type="body" idx="1"/>
          </p:nvPr>
        </p:nvSpPr>
        <p:spPr>
          <a:xfrm>
            <a:off x="8129873" y="2173266"/>
            <a:ext cx="3657119" cy="2511468"/>
          </a:xfrm>
        </p:spPr>
        <p:txBody>
          <a:bodyPr vert="horz" lIns="91440" tIns="45720" rIns="91440" bIns="45720" rtlCol="0" anchor="ctr">
            <a:normAutofit/>
          </a:bodyPr>
          <a:lstStyle/>
          <a:p>
            <a:pPr algn="ctr"/>
            <a:r>
              <a:rPr lang="en-US">
                <a:solidFill>
                  <a:schemeClr val="bg1">
                    <a:lumMod val="75000"/>
                    <a:lumOff val="25000"/>
                  </a:schemeClr>
                </a:solidFill>
              </a:rPr>
              <a:t>Clayton TL5</a:t>
            </a:r>
          </a:p>
        </p:txBody>
      </p:sp>
    </p:spTree>
    <p:extLst>
      <p:ext uri="{BB962C8B-B14F-4D97-AF65-F5344CB8AC3E}">
        <p14:creationId xmlns:p14="http://schemas.microsoft.com/office/powerpoint/2010/main" val="3829721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85FD25-835B-8E28-DE58-3803BFC8A229}"/>
              </a:ext>
            </a:extLst>
          </p:cNvPr>
          <p:cNvSpPr>
            <a:spLocks noGrp="1"/>
          </p:cNvSpPr>
          <p:nvPr>
            <p:ph type="title"/>
          </p:nvPr>
        </p:nvSpPr>
        <p:spPr/>
        <p:txBody>
          <a:bodyPr/>
          <a:lstStyle/>
          <a:p>
            <a:r>
              <a:rPr lang="en-US"/>
              <a:t>Overview</a:t>
            </a:r>
          </a:p>
        </p:txBody>
      </p:sp>
      <p:sp>
        <p:nvSpPr>
          <p:cNvPr id="5" name="Content Placeholder 4">
            <a:extLst>
              <a:ext uri="{FF2B5EF4-FFF2-40B4-BE49-F238E27FC236}">
                <a16:creationId xmlns:a16="http://schemas.microsoft.com/office/drawing/2014/main" id="{29A349DA-BE0E-2710-2F7F-400320882236}"/>
              </a:ext>
            </a:extLst>
          </p:cNvPr>
          <p:cNvSpPr>
            <a:spLocks noGrp="1"/>
          </p:cNvSpPr>
          <p:nvPr>
            <p:ph idx="1"/>
          </p:nvPr>
        </p:nvSpPr>
        <p:spPr/>
        <p:txBody>
          <a:bodyPr vert="horz" lIns="91440" tIns="45720" rIns="91440" bIns="45720" rtlCol="0" anchor="t">
            <a:normAutofit/>
          </a:bodyPr>
          <a:lstStyle/>
          <a:p>
            <a:r>
              <a:rPr lang="en-US"/>
              <a:t>Enemy Health</a:t>
            </a:r>
          </a:p>
          <a:p>
            <a:r>
              <a:rPr lang="en-US"/>
              <a:t>Enemy Damage</a:t>
            </a:r>
          </a:p>
          <a:p>
            <a:r>
              <a:rPr lang="en-US"/>
              <a:t>Enemy Pathing</a:t>
            </a:r>
          </a:p>
          <a:p>
            <a:r>
              <a:rPr lang="en-US"/>
              <a:t>"Chicken Split" </a:t>
            </a:r>
          </a:p>
          <a:p>
            <a:r>
              <a:rPr lang="en-US"/>
              <a:t>Chicken Spawn as extension</a:t>
            </a:r>
          </a:p>
        </p:txBody>
      </p:sp>
      <p:sp>
        <p:nvSpPr>
          <p:cNvPr id="6" name="Text Placeholder 5">
            <a:extLst>
              <a:ext uri="{FF2B5EF4-FFF2-40B4-BE49-F238E27FC236}">
                <a16:creationId xmlns:a16="http://schemas.microsoft.com/office/drawing/2014/main" id="{B23F4A2F-E8F8-A7E1-9EB7-CEEEF026BA7F}"/>
              </a:ext>
            </a:extLst>
          </p:cNvPr>
          <p:cNvSpPr>
            <a:spLocks noGrp="1"/>
          </p:cNvSpPr>
          <p:nvPr>
            <p:ph type="body" sz="quarter" idx="13"/>
          </p:nvPr>
        </p:nvSpPr>
        <p:spPr/>
        <p:txBody>
          <a:bodyPr>
            <a:normAutofit fontScale="92500" lnSpcReduction="10000"/>
          </a:bodyPr>
          <a:lstStyle/>
          <a:p>
            <a:r>
              <a:rPr lang="en-US"/>
              <a:t>Clayton Slack TL5</a:t>
            </a:r>
          </a:p>
        </p:txBody>
      </p:sp>
    </p:spTree>
    <p:extLst>
      <p:ext uri="{BB962C8B-B14F-4D97-AF65-F5344CB8AC3E}">
        <p14:creationId xmlns:p14="http://schemas.microsoft.com/office/powerpoint/2010/main" val="2669977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2555-DC04-45D3-A1F7-0C5257E7A08D}"/>
              </a:ext>
            </a:extLst>
          </p:cNvPr>
          <p:cNvSpPr>
            <a:spLocks noGrp="1"/>
          </p:cNvSpPr>
          <p:nvPr>
            <p:ph type="title"/>
          </p:nvPr>
        </p:nvSpPr>
        <p:spPr/>
        <p:txBody>
          <a:bodyPr/>
          <a:lstStyle/>
          <a:p>
            <a:r>
              <a:rPr lang="en-US"/>
              <a:t>Use Case</a:t>
            </a:r>
          </a:p>
        </p:txBody>
      </p:sp>
      <p:pic>
        <p:nvPicPr>
          <p:cNvPr id="5" name="Content Placeholder 4" descr="A diagram of a diagram&#10;&#10;Description automatically generated">
            <a:extLst>
              <a:ext uri="{FF2B5EF4-FFF2-40B4-BE49-F238E27FC236}">
                <a16:creationId xmlns:a16="http://schemas.microsoft.com/office/drawing/2014/main" id="{DDC979F9-1678-1CA5-92E0-B35E84AF5CD2}"/>
              </a:ext>
            </a:extLst>
          </p:cNvPr>
          <p:cNvPicPr>
            <a:picLocks noGrp="1" noChangeAspect="1"/>
          </p:cNvPicPr>
          <p:nvPr>
            <p:ph idx="1"/>
          </p:nvPr>
        </p:nvPicPr>
        <p:blipFill>
          <a:blip r:embed="rId2"/>
          <a:stretch>
            <a:fillRect/>
          </a:stretch>
        </p:blipFill>
        <p:spPr>
          <a:xfrm>
            <a:off x="2512018" y="2253146"/>
            <a:ext cx="7167965" cy="3736171"/>
          </a:xfrm>
        </p:spPr>
      </p:pic>
      <p:sp>
        <p:nvSpPr>
          <p:cNvPr id="4" name="Text Placeholder 3">
            <a:extLst>
              <a:ext uri="{FF2B5EF4-FFF2-40B4-BE49-F238E27FC236}">
                <a16:creationId xmlns:a16="http://schemas.microsoft.com/office/drawing/2014/main" id="{2B332C59-9495-6ADA-A38F-B5A5AF339149}"/>
              </a:ext>
            </a:extLst>
          </p:cNvPr>
          <p:cNvSpPr>
            <a:spLocks noGrp="1"/>
          </p:cNvSpPr>
          <p:nvPr>
            <p:ph type="body" sz="quarter" idx="13"/>
          </p:nvPr>
        </p:nvSpPr>
        <p:spPr/>
        <p:txBody>
          <a:bodyPr>
            <a:normAutofit fontScale="92500" lnSpcReduction="10000"/>
          </a:bodyPr>
          <a:lstStyle/>
          <a:p>
            <a:r>
              <a:rPr lang="en-US"/>
              <a:t>Clayton Slack TL5</a:t>
            </a:r>
          </a:p>
        </p:txBody>
      </p:sp>
    </p:spTree>
    <p:extLst>
      <p:ext uri="{BB962C8B-B14F-4D97-AF65-F5344CB8AC3E}">
        <p14:creationId xmlns:p14="http://schemas.microsoft.com/office/powerpoint/2010/main" val="99140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2F82-3566-20CF-7D5D-5EF955EABE9D}"/>
              </a:ext>
            </a:extLst>
          </p:cNvPr>
          <p:cNvSpPr>
            <a:spLocks noGrp="1"/>
          </p:cNvSpPr>
          <p:nvPr>
            <p:ph type="title"/>
          </p:nvPr>
        </p:nvSpPr>
        <p:spPr>
          <a:xfrm>
            <a:off x="2231136" y="322435"/>
            <a:ext cx="7729728" cy="1188720"/>
          </a:xfrm>
        </p:spPr>
        <p:txBody>
          <a:bodyPr/>
          <a:lstStyle/>
          <a:p>
            <a:r>
              <a:rPr lang="en-US"/>
              <a:t>Class Diagram</a:t>
            </a:r>
          </a:p>
        </p:txBody>
      </p:sp>
      <p:sp>
        <p:nvSpPr>
          <p:cNvPr id="4" name="Text Placeholder 3">
            <a:extLst>
              <a:ext uri="{FF2B5EF4-FFF2-40B4-BE49-F238E27FC236}">
                <a16:creationId xmlns:a16="http://schemas.microsoft.com/office/drawing/2014/main" id="{9F3B3C75-71DE-9371-A9E9-8ED5C5C16A43}"/>
              </a:ext>
            </a:extLst>
          </p:cNvPr>
          <p:cNvSpPr>
            <a:spLocks noGrp="1"/>
          </p:cNvSpPr>
          <p:nvPr>
            <p:ph type="body" sz="quarter" idx="13"/>
          </p:nvPr>
        </p:nvSpPr>
        <p:spPr/>
        <p:txBody>
          <a:bodyPr>
            <a:normAutofit fontScale="92500" lnSpcReduction="10000"/>
          </a:bodyPr>
          <a:lstStyle/>
          <a:p>
            <a:r>
              <a:rPr lang="en-US"/>
              <a:t>Clayton Slack TL5</a:t>
            </a:r>
          </a:p>
        </p:txBody>
      </p:sp>
      <p:pic>
        <p:nvPicPr>
          <p:cNvPr id="3" name="Picture 2" descr="A screenshot of a computer&#10;&#10;Description automatically generated">
            <a:extLst>
              <a:ext uri="{FF2B5EF4-FFF2-40B4-BE49-F238E27FC236}">
                <a16:creationId xmlns:a16="http://schemas.microsoft.com/office/drawing/2014/main" id="{38F11624-CFBA-3ACA-7C28-50428355B289}"/>
              </a:ext>
            </a:extLst>
          </p:cNvPr>
          <p:cNvPicPr>
            <a:picLocks noChangeAspect="1"/>
          </p:cNvPicPr>
          <p:nvPr/>
        </p:nvPicPr>
        <p:blipFill>
          <a:blip r:embed="rId2"/>
          <a:stretch>
            <a:fillRect/>
          </a:stretch>
        </p:blipFill>
        <p:spPr>
          <a:xfrm>
            <a:off x="3405556" y="1862380"/>
            <a:ext cx="5367973" cy="4114800"/>
          </a:xfrm>
          <a:prstGeom prst="rect">
            <a:avLst/>
          </a:prstGeom>
        </p:spPr>
      </p:pic>
    </p:spTree>
    <p:extLst>
      <p:ext uri="{BB962C8B-B14F-4D97-AF65-F5344CB8AC3E}">
        <p14:creationId xmlns:p14="http://schemas.microsoft.com/office/powerpoint/2010/main" val="564875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E488-8B96-8099-62B0-0F2E6F738C9D}"/>
              </a:ext>
            </a:extLst>
          </p:cNvPr>
          <p:cNvSpPr>
            <a:spLocks noGrp="1"/>
          </p:cNvSpPr>
          <p:nvPr>
            <p:ph type="title"/>
          </p:nvPr>
        </p:nvSpPr>
        <p:spPr/>
        <p:txBody>
          <a:bodyPr/>
          <a:lstStyle/>
          <a:p>
            <a:r>
              <a:rPr lang="en-US"/>
              <a:t>Priority and Complexity</a:t>
            </a:r>
          </a:p>
        </p:txBody>
      </p:sp>
      <p:sp>
        <p:nvSpPr>
          <p:cNvPr id="3" name="Content Placeholder 2">
            <a:extLst>
              <a:ext uri="{FF2B5EF4-FFF2-40B4-BE49-F238E27FC236}">
                <a16:creationId xmlns:a16="http://schemas.microsoft.com/office/drawing/2014/main" id="{F6353609-8DED-A992-2D98-68A148ED62D2}"/>
              </a:ext>
            </a:extLst>
          </p:cNvPr>
          <p:cNvSpPr>
            <a:spLocks noGrp="1"/>
          </p:cNvSpPr>
          <p:nvPr>
            <p:ph idx="1"/>
          </p:nvPr>
        </p:nvSpPr>
        <p:spPr/>
        <p:txBody>
          <a:bodyPr vert="horz" lIns="91440" tIns="45720" rIns="91440" bIns="45720" rtlCol="0" anchor="t">
            <a:normAutofit/>
          </a:bodyPr>
          <a:lstStyle/>
          <a:p>
            <a:r>
              <a:rPr lang="en-US"/>
              <a:t>Priority: High</a:t>
            </a:r>
          </a:p>
          <a:p>
            <a:pPr lvl="1">
              <a:buFont typeface="Courier New" panose="020B0604020202020204" pitchFamily="34" charset="0"/>
              <a:buChar char="o"/>
            </a:pPr>
            <a:r>
              <a:rPr lang="en-US"/>
              <a:t>Being a main game feature, the enemy class is needed for the game to function at all</a:t>
            </a:r>
          </a:p>
          <a:p>
            <a:r>
              <a:rPr lang="en-US"/>
              <a:t>Complexity level: High Medium</a:t>
            </a:r>
          </a:p>
          <a:p>
            <a:pPr lvl="1">
              <a:buFont typeface="Courier New" panose="020B0604020202020204" pitchFamily="34" charset="0"/>
              <a:buChar char="o"/>
            </a:pPr>
            <a:r>
              <a:rPr lang="en-US"/>
              <a:t>Assigning Health and damage to an entity is relatively straight forward, pathing and "Chicken Split" will be harder to implement, however are a part of the Godot Game Engine. </a:t>
            </a:r>
          </a:p>
        </p:txBody>
      </p:sp>
      <p:sp>
        <p:nvSpPr>
          <p:cNvPr id="4" name="Text Placeholder 3">
            <a:extLst>
              <a:ext uri="{FF2B5EF4-FFF2-40B4-BE49-F238E27FC236}">
                <a16:creationId xmlns:a16="http://schemas.microsoft.com/office/drawing/2014/main" id="{847ECC3E-FFB4-BE3F-4695-264420B22623}"/>
              </a:ext>
            </a:extLst>
          </p:cNvPr>
          <p:cNvSpPr>
            <a:spLocks noGrp="1"/>
          </p:cNvSpPr>
          <p:nvPr>
            <p:ph type="body" sz="quarter" idx="13"/>
          </p:nvPr>
        </p:nvSpPr>
        <p:spPr/>
        <p:txBody>
          <a:bodyPr>
            <a:normAutofit fontScale="92500" lnSpcReduction="10000"/>
          </a:bodyPr>
          <a:lstStyle/>
          <a:p>
            <a:r>
              <a:rPr lang="en-US"/>
              <a:t>Clayton Slack TL5</a:t>
            </a:r>
          </a:p>
        </p:txBody>
      </p:sp>
    </p:spTree>
    <p:extLst>
      <p:ext uri="{BB962C8B-B14F-4D97-AF65-F5344CB8AC3E}">
        <p14:creationId xmlns:p14="http://schemas.microsoft.com/office/powerpoint/2010/main" val="1739059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0B2FD-8FF1-EB00-F971-9C481216633E}"/>
              </a:ext>
            </a:extLst>
          </p:cNvPr>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Towers</a:t>
            </a:r>
          </a:p>
        </p:txBody>
      </p:sp>
      <p:sp>
        <p:nvSpPr>
          <p:cNvPr id="3" name="Text Placeholder 2">
            <a:extLst>
              <a:ext uri="{FF2B5EF4-FFF2-40B4-BE49-F238E27FC236}">
                <a16:creationId xmlns:a16="http://schemas.microsoft.com/office/drawing/2014/main" id="{9718A473-98B8-C09F-3255-63B8CD5EB8EA}"/>
              </a:ext>
            </a:extLst>
          </p:cNvPr>
          <p:cNvSpPr>
            <a:spLocks noGrp="1"/>
          </p:cNvSpPr>
          <p:nvPr>
            <p:ph type="body" idx="1"/>
          </p:nvPr>
        </p:nvSpPr>
        <p:spPr>
          <a:xfrm>
            <a:off x="6579220" y="5374888"/>
            <a:ext cx="3995955" cy="758282"/>
          </a:xfrm>
        </p:spPr>
        <p:txBody>
          <a:bodyPr vert="horz" lIns="91440" tIns="45720" rIns="91440" bIns="45720" rtlCol="0">
            <a:normAutofit/>
          </a:bodyPr>
          <a:lstStyle/>
          <a:p>
            <a:pPr algn="r"/>
            <a:r>
              <a:rPr lang="en-US">
                <a:solidFill>
                  <a:schemeClr val="bg1"/>
                </a:solidFill>
              </a:rPr>
              <a:t>                                           Ankit</a:t>
            </a:r>
          </a:p>
          <a:p>
            <a:pPr algn="r"/>
            <a:endParaRPr lang="en-US">
              <a:solidFill>
                <a:schemeClr val="bg1"/>
              </a:solidFill>
            </a:endParaRPr>
          </a:p>
        </p:txBody>
      </p:sp>
    </p:spTree>
    <p:extLst>
      <p:ext uri="{BB962C8B-B14F-4D97-AF65-F5344CB8AC3E}">
        <p14:creationId xmlns:p14="http://schemas.microsoft.com/office/powerpoint/2010/main" val="1703725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4DE97-5EAD-0ABB-184F-AC0A39B622AF}"/>
              </a:ext>
            </a:extLst>
          </p:cNvPr>
          <p:cNvSpPr>
            <a:spLocks noGrp="1"/>
          </p:cNvSpPr>
          <p:nvPr>
            <p:ph type="title"/>
          </p:nvPr>
        </p:nvSpPr>
        <p:spPr>
          <a:xfrm>
            <a:off x="2130283" y="269928"/>
            <a:ext cx="7729728" cy="1188720"/>
          </a:xfrm>
        </p:spPr>
        <p:txBody>
          <a:bodyPr>
            <a:normAutofit/>
          </a:bodyPr>
          <a:lstStyle/>
          <a:p>
            <a:r>
              <a:rPr lang="en-US" sz="3800"/>
              <a:t>Towers</a:t>
            </a:r>
            <a:endParaRPr lang="en-US" sz="3800">
              <a:solidFill>
                <a:srgbClr val="000000"/>
              </a:solidFill>
            </a:endParaRPr>
          </a:p>
        </p:txBody>
      </p:sp>
      <p:sp>
        <p:nvSpPr>
          <p:cNvPr id="5" name="Content Placeholder 4">
            <a:extLst>
              <a:ext uri="{FF2B5EF4-FFF2-40B4-BE49-F238E27FC236}">
                <a16:creationId xmlns:a16="http://schemas.microsoft.com/office/drawing/2014/main" id="{0AB01E04-19A4-1F63-CBE7-838DE50B64EF}"/>
              </a:ext>
            </a:extLst>
          </p:cNvPr>
          <p:cNvSpPr>
            <a:spLocks noGrp="1"/>
          </p:cNvSpPr>
          <p:nvPr>
            <p:ph idx="1"/>
          </p:nvPr>
        </p:nvSpPr>
        <p:spPr>
          <a:xfrm>
            <a:off x="2130283" y="1876044"/>
            <a:ext cx="7729728" cy="4659600"/>
          </a:xfrm>
        </p:spPr>
        <p:txBody>
          <a:bodyPr vert="horz" lIns="91440" tIns="45720" rIns="91440" bIns="45720" rtlCol="0" anchor="t">
            <a:noAutofit/>
          </a:bodyPr>
          <a:lstStyle/>
          <a:p>
            <a:r>
              <a:rPr lang="en-US" sz="1400">
                <a:solidFill>
                  <a:srgbClr val="0E101A"/>
                </a:solidFill>
                <a:ea typeface="+mn-lt"/>
                <a:cs typeface="+mn-lt"/>
              </a:rPr>
              <a:t>My role involves integrating tower systems to ensure our games are not only challenging but also deeply engaging for players</a:t>
            </a:r>
            <a:endParaRPr lang="en-US" sz="1400"/>
          </a:p>
          <a:p>
            <a:r>
              <a:rPr lang="en-US" sz="1400">
                <a:solidFill>
                  <a:srgbClr val="0E101A"/>
                </a:solidFill>
                <a:ea typeface="+mn-lt"/>
                <a:cs typeface="+mn-lt"/>
              </a:rPr>
              <a:t>As the lead on the Tower System, I handle the development of critical gameplay elements that involve tower mechanics.</a:t>
            </a:r>
            <a:endParaRPr lang="en-US" sz="1400"/>
          </a:p>
          <a:p>
            <a:r>
              <a:rPr lang="en-US" sz="1400" b="1">
                <a:solidFill>
                  <a:srgbClr val="0E101A"/>
                </a:solidFill>
                <a:ea typeface="+mn-lt"/>
                <a:cs typeface="+mn-lt"/>
              </a:rPr>
              <a:t>Primary Responsibilities:</a:t>
            </a:r>
            <a:endParaRPr lang="en-US" sz="1400"/>
          </a:p>
          <a:p>
            <a:pPr lvl="1">
              <a:buFont typeface="Courier New" panose="020B0604020202020204" pitchFamily="34" charset="0"/>
              <a:buChar char="o"/>
            </a:pPr>
            <a:r>
              <a:rPr lang="en-US" sz="1400">
                <a:solidFill>
                  <a:srgbClr val="0E101A"/>
                </a:solidFill>
                <a:ea typeface="+mn-lt"/>
                <a:cs typeface="+mn-lt"/>
              </a:rPr>
              <a:t>Manage </a:t>
            </a:r>
            <a:r>
              <a:rPr lang="en-US" sz="1400" b="1" err="1">
                <a:solidFill>
                  <a:srgbClr val="0E101A"/>
                </a:solidFill>
                <a:ea typeface="+mn-lt"/>
                <a:cs typeface="+mn-lt"/>
              </a:rPr>
              <a:t>purchase_tower</a:t>
            </a:r>
            <a:r>
              <a:rPr lang="en-US" sz="1400" b="1">
                <a:solidFill>
                  <a:srgbClr val="0E101A"/>
                </a:solidFill>
                <a:ea typeface="+mn-lt"/>
                <a:cs typeface="+mn-lt"/>
              </a:rPr>
              <a:t>()</a:t>
            </a:r>
            <a:r>
              <a:rPr lang="en-US" sz="1400">
                <a:solidFill>
                  <a:srgbClr val="0E101A"/>
                </a:solidFill>
                <a:ea typeface="+mn-lt"/>
                <a:cs typeface="+mn-lt"/>
              </a:rPr>
              <a:t> for buying and placing towers.</a:t>
            </a:r>
            <a:endParaRPr lang="en-US" sz="1400"/>
          </a:p>
          <a:p>
            <a:pPr lvl="1">
              <a:buFont typeface="Courier New" panose="020B0604020202020204" pitchFamily="34" charset="0"/>
              <a:buChar char="o"/>
            </a:pPr>
            <a:r>
              <a:rPr lang="en-US" sz="1400">
                <a:solidFill>
                  <a:srgbClr val="0E101A"/>
                </a:solidFill>
                <a:ea typeface="+mn-lt"/>
                <a:cs typeface="+mn-lt"/>
              </a:rPr>
              <a:t>Oversee </a:t>
            </a:r>
            <a:r>
              <a:rPr lang="en-US" sz="1400" b="1" err="1">
                <a:solidFill>
                  <a:srgbClr val="0E101A"/>
                </a:solidFill>
                <a:ea typeface="+mn-lt"/>
                <a:cs typeface="+mn-lt"/>
              </a:rPr>
              <a:t>sell_tower</a:t>
            </a:r>
            <a:r>
              <a:rPr lang="en-US" sz="1400" b="1">
                <a:solidFill>
                  <a:srgbClr val="0E101A"/>
                </a:solidFill>
                <a:ea typeface="+mn-lt"/>
                <a:cs typeface="+mn-lt"/>
              </a:rPr>
              <a:t>()</a:t>
            </a:r>
            <a:r>
              <a:rPr lang="en-US" sz="1400">
                <a:solidFill>
                  <a:srgbClr val="0E101A"/>
                </a:solidFill>
                <a:ea typeface="+mn-lt"/>
                <a:cs typeface="+mn-lt"/>
              </a:rPr>
              <a:t> and </a:t>
            </a:r>
            <a:r>
              <a:rPr lang="en-US" sz="1400" b="1" err="1">
                <a:solidFill>
                  <a:srgbClr val="0E101A"/>
                </a:solidFill>
                <a:ea typeface="+mn-lt"/>
                <a:cs typeface="+mn-lt"/>
              </a:rPr>
              <a:t>remove_tower</a:t>
            </a:r>
            <a:r>
              <a:rPr lang="en-US" sz="1400" b="1">
                <a:solidFill>
                  <a:srgbClr val="0E101A"/>
                </a:solidFill>
                <a:ea typeface="+mn-lt"/>
                <a:cs typeface="+mn-lt"/>
              </a:rPr>
              <a:t>()</a:t>
            </a:r>
            <a:r>
              <a:rPr lang="en-US" sz="1400">
                <a:solidFill>
                  <a:srgbClr val="0E101A"/>
                </a:solidFill>
                <a:ea typeface="+mn-lt"/>
                <a:cs typeface="+mn-lt"/>
              </a:rPr>
              <a:t> functions.</a:t>
            </a:r>
            <a:endParaRPr lang="en-US" sz="1400"/>
          </a:p>
          <a:p>
            <a:pPr lvl="1">
              <a:buFont typeface="Courier New" panose="020B0604020202020204" pitchFamily="34" charset="0"/>
              <a:buChar char="o"/>
            </a:pPr>
            <a:r>
              <a:rPr lang="en-US" sz="1400">
                <a:solidFill>
                  <a:srgbClr val="0E101A"/>
                </a:solidFill>
                <a:ea typeface="+mn-lt"/>
                <a:cs typeface="+mn-lt"/>
              </a:rPr>
              <a:t>Handle tower mechanics for shooting and damage.</a:t>
            </a:r>
            <a:endParaRPr lang="en-US" sz="1400"/>
          </a:p>
          <a:p>
            <a:r>
              <a:rPr lang="en-US" sz="1400">
                <a:solidFill>
                  <a:srgbClr val="0E101A"/>
                </a:solidFill>
                <a:ea typeface="+mn-lt"/>
                <a:cs typeface="+mn-lt"/>
              </a:rPr>
              <a:t>This system is at the heart of our game's strategic defense setup.</a:t>
            </a:r>
            <a:endParaRPr lang="en-US" sz="1400"/>
          </a:p>
          <a:p>
            <a:r>
              <a:rPr lang="en-US" sz="1400">
                <a:solidFill>
                  <a:srgbClr val="0E101A"/>
                </a:solidFill>
                <a:ea typeface="+mn-lt"/>
                <a:cs typeface="+mn-lt"/>
              </a:rPr>
              <a:t>The Tower System is central to our game's fundamental operations, influencing player success and game balance, ultimately enhancing gameplay across various levels.</a:t>
            </a:r>
            <a:endParaRPr lang="en-US" sz="1400"/>
          </a:p>
          <a:p>
            <a:r>
              <a:rPr lang="en-US" sz="1400" b="1">
                <a:solidFill>
                  <a:srgbClr val="0E101A"/>
                </a:solidFill>
                <a:ea typeface="+mn-lt"/>
                <a:cs typeface="+mn-lt"/>
              </a:rPr>
              <a:t>Priority Status:</a:t>
            </a:r>
            <a:endParaRPr lang="en-US" sz="1400"/>
          </a:p>
          <a:p>
            <a:pPr lvl="1">
              <a:buFont typeface="Courier New" panose="020B0604020202020204" pitchFamily="34" charset="0"/>
              <a:buChar char="o"/>
            </a:pPr>
            <a:r>
              <a:rPr lang="en-US" sz="1400">
                <a:solidFill>
                  <a:srgbClr val="0E101A"/>
                </a:solidFill>
                <a:ea typeface="+mn-lt"/>
                <a:cs typeface="+mn-lt"/>
              </a:rPr>
              <a:t>High Priority feature</a:t>
            </a:r>
            <a:endParaRPr lang="en-US" sz="1400"/>
          </a:p>
          <a:p>
            <a:pPr lvl="1">
              <a:buFont typeface="Courier New" panose="020B0604020202020204" pitchFamily="34" charset="0"/>
              <a:buChar char="o"/>
            </a:pPr>
            <a:r>
              <a:rPr lang="en-US" sz="1400">
                <a:solidFill>
                  <a:srgbClr val="0E101A"/>
                </a:solidFill>
                <a:ea typeface="+mn-lt"/>
                <a:cs typeface="+mn-lt"/>
              </a:rPr>
              <a:t>This feature is crucial for ensuring strategies to showcase how does player place the tower in level. </a:t>
            </a:r>
            <a:endParaRPr lang="en-US" sz="1400"/>
          </a:p>
          <a:p>
            <a:endParaRPr lang="en-US" sz="1400"/>
          </a:p>
        </p:txBody>
      </p:sp>
      <p:sp>
        <p:nvSpPr>
          <p:cNvPr id="6" name="Text Placeholder 5">
            <a:extLst>
              <a:ext uri="{FF2B5EF4-FFF2-40B4-BE49-F238E27FC236}">
                <a16:creationId xmlns:a16="http://schemas.microsoft.com/office/drawing/2014/main" id="{287A06C2-14A0-1AC1-5C26-0AC2D1C6F821}"/>
              </a:ext>
            </a:extLst>
          </p:cNvPr>
          <p:cNvSpPr>
            <a:spLocks noGrp="1"/>
          </p:cNvSpPr>
          <p:nvPr>
            <p:ph type="body" sz="quarter" idx="13"/>
          </p:nvPr>
        </p:nvSpPr>
        <p:spPr/>
        <p:txBody>
          <a:bodyPr>
            <a:normAutofit fontScale="92500" lnSpcReduction="10000"/>
          </a:bodyPr>
          <a:lstStyle/>
          <a:p>
            <a:r>
              <a:rPr lang="en-US"/>
              <a:t>Ankit Paudel TL3</a:t>
            </a:r>
          </a:p>
        </p:txBody>
      </p:sp>
    </p:spTree>
    <p:extLst>
      <p:ext uri="{BB962C8B-B14F-4D97-AF65-F5344CB8AC3E}">
        <p14:creationId xmlns:p14="http://schemas.microsoft.com/office/powerpoint/2010/main" val="1692635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8101-3C73-89E6-21AA-629ED1425B8A}"/>
              </a:ext>
            </a:extLst>
          </p:cNvPr>
          <p:cNvSpPr>
            <a:spLocks noGrp="1"/>
          </p:cNvSpPr>
          <p:nvPr>
            <p:ph type="title"/>
          </p:nvPr>
        </p:nvSpPr>
        <p:spPr>
          <a:xfrm>
            <a:off x="2231136" y="180280"/>
            <a:ext cx="7729728" cy="818926"/>
          </a:xfrm>
        </p:spPr>
        <p:txBody>
          <a:bodyPr/>
          <a:lstStyle/>
          <a:p>
            <a:r>
              <a:rPr lang="en-US"/>
              <a:t>Use Case</a:t>
            </a:r>
          </a:p>
        </p:txBody>
      </p:sp>
      <p:pic>
        <p:nvPicPr>
          <p:cNvPr id="5" name="Content Placeholder 4" descr="A diagram of a tower purchase&#10;&#10;Description automatically generated">
            <a:extLst>
              <a:ext uri="{FF2B5EF4-FFF2-40B4-BE49-F238E27FC236}">
                <a16:creationId xmlns:a16="http://schemas.microsoft.com/office/drawing/2014/main" id="{F030EAE9-E154-97BE-3FC0-B0B4A4C25819}"/>
              </a:ext>
            </a:extLst>
          </p:cNvPr>
          <p:cNvPicPr>
            <a:picLocks noGrp="1" noChangeAspect="1"/>
          </p:cNvPicPr>
          <p:nvPr>
            <p:ph idx="1"/>
          </p:nvPr>
        </p:nvPicPr>
        <p:blipFill>
          <a:blip r:embed="rId2"/>
          <a:stretch>
            <a:fillRect/>
          </a:stretch>
        </p:blipFill>
        <p:spPr>
          <a:xfrm>
            <a:off x="2634559" y="1096599"/>
            <a:ext cx="6923313" cy="3664406"/>
          </a:xfrm>
        </p:spPr>
      </p:pic>
      <p:sp>
        <p:nvSpPr>
          <p:cNvPr id="4" name="Text Placeholder 3">
            <a:extLst>
              <a:ext uri="{FF2B5EF4-FFF2-40B4-BE49-F238E27FC236}">
                <a16:creationId xmlns:a16="http://schemas.microsoft.com/office/drawing/2014/main" id="{857D3F91-3E5B-017C-8A12-7A072C0BDAFD}"/>
              </a:ext>
            </a:extLst>
          </p:cNvPr>
          <p:cNvSpPr>
            <a:spLocks noGrp="1"/>
          </p:cNvSpPr>
          <p:nvPr>
            <p:ph type="body" sz="quarter" idx="13"/>
          </p:nvPr>
        </p:nvSpPr>
        <p:spPr/>
        <p:txBody>
          <a:bodyPr>
            <a:normAutofit fontScale="92500" lnSpcReduction="10000"/>
          </a:bodyPr>
          <a:lstStyle/>
          <a:p>
            <a:r>
              <a:rPr lang="en-US"/>
              <a:t>Ankit Paudel TL3</a:t>
            </a:r>
          </a:p>
        </p:txBody>
      </p:sp>
      <p:sp>
        <p:nvSpPr>
          <p:cNvPr id="8" name="TextBox 7">
            <a:extLst>
              <a:ext uri="{FF2B5EF4-FFF2-40B4-BE49-F238E27FC236}">
                <a16:creationId xmlns:a16="http://schemas.microsoft.com/office/drawing/2014/main" id="{35C24C03-E130-C217-8BCC-77735FE88093}"/>
              </a:ext>
            </a:extLst>
          </p:cNvPr>
          <p:cNvSpPr txBox="1"/>
          <p:nvPr/>
        </p:nvSpPr>
        <p:spPr>
          <a:xfrm>
            <a:off x="2233406" y="4911696"/>
            <a:ext cx="791950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E101A"/>
                </a:solidFill>
                <a:ea typeface="+mn-lt"/>
                <a:cs typeface="+mn-lt"/>
              </a:rPr>
              <a:t>Actor: Player</a:t>
            </a:r>
            <a:endParaRPr lang="en-US" sz="1600"/>
          </a:p>
          <a:p>
            <a:pPr marL="285750" indent="-285750">
              <a:buFont typeface="Arial"/>
              <a:buChar char="•"/>
            </a:pPr>
            <a:r>
              <a:rPr lang="en-US" sz="1600">
                <a:solidFill>
                  <a:srgbClr val="0E101A"/>
                </a:solidFill>
                <a:ea typeface="+mn-lt"/>
                <a:cs typeface="+mn-lt"/>
              </a:rPr>
              <a:t>Primary Interaction: Tower Purchase</a:t>
            </a:r>
            <a:endParaRPr lang="en-US" sz="1600"/>
          </a:p>
          <a:p>
            <a:pPr lvl="1"/>
            <a:r>
              <a:rPr lang="en-US" sz="1600" err="1">
                <a:solidFill>
                  <a:srgbClr val="0E101A"/>
                </a:solidFill>
                <a:ea typeface="+mn-lt"/>
                <a:cs typeface="+mn-lt"/>
              </a:rPr>
              <a:t>Inlcudes</a:t>
            </a:r>
            <a:r>
              <a:rPr lang="en-US" sz="1600">
                <a:solidFill>
                  <a:srgbClr val="0E101A"/>
                </a:solidFill>
                <a:ea typeface="+mn-lt"/>
                <a:cs typeface="+mn-lt"/>
              </a:rPr>
              <a:t> :Load Game State                      </a:t>
            </a:r>
            <a:r>
              <a:rPr lang="en-US" sz="1600" err="1">
                <a:solidFill>
                  <a:srgbClr val="0E101A"/>
                </a:solidFill>
                <a:ea typeface="+mn-lt"/>
                <a:cs typeface="+mn-lt"/>
              </a:rPr>
              <a:t>Extendes</a:t>
            </a:r>
            <a:r>
              <a:rPr lang="en-US" sz="1600">
                <a:solidFill>
                  <a:srgbClr val="0E101A"/>
                </a:solidFill>
                <a:ea typeface="+mn-lt"/>
                <a:cs typeface="+mn-lt"/>
              </a:rPr>
              <a:t>:</a:t>
            </a:r>
            <a:endParaRPr lang="en-US" sz="1600">
              <a:solidFill>
                <a:srgbClr val="000000"/>
              </a:solidFill>
              <a:ea typeface="+mn-lt"/>
              <a:cs typeface="+mn-lt"/>
            </a:endParaRPr>
          </a:p>
          <a:p>
            <a:pPr lvl="1"/>
            <a:r>
              <a:rPr lang="en-US" sz="1600">
                <a:solidFill>
                  <a:srgbClr val="0E101A"/>
                </a:solidFill>
                <a:ea typeface="+mn-lt"/>
                <a:cs typeface="+mn-lt"/>
              </a:rPr>
              <a:t>Assets to Buy Tower                             </a:t>
            </a:r>
            <a:r>
              <a:rPr lang="en-US" sz="1600" err="1">
                <a:solidFill>
                  <a:srgbClr val="0E101A"/>
                </a:solidFill>
                <a:ea typeface="+mn-lt"/>
                <a:cs typeface="+mn-lt"/>
              </a:rPr>
              <a:t>Tower</a:t>
            </a:r>
            <a:r>
              <a:rPr lang="en-US" sz="1600">
                <a:solidFill>
                  <a:srgbClr val="0E101A"/>
                </a:solidFill>
                <a:ea typeface="+mn-lt"/>
                <a:cs typeface="+mn-lt"/>
              </a:rPr>
              <a:t> Management Remove/Sell</a:t>
            </a:r>
            <a:endParaRPr lang="en-US" sz="1600">
              <a:solidFill>
                <a:srgbClr val="000000"/>
              </a:solidFill>
              <a:ea typeface="+mn-lt"/>
              <a:cs typeface="+mn-lt"/>
            </a:endParaRPr>
          </a:p>
          <a:p>
            <a:pPr lvl="1"/>
            <a:r>
              <a:rPr lang="en-US" sz="1600">
                <a:solidFill>
                  <a:srgbClr val="0E101A"/>
                </a:solidFill>
                <a:ea typeface="+mn-lt"/>
                <a:cs typeface="+mn-lt"/>
              </a:rPr>
              <a:t>Tower Placement Zone                          Failed Tower Purchase</a:t>
            </a:r>
            <a:endParaRPr lang="en-US" sz="1600"/>
          </a:p>
          <a:p>
            <a:pPr lvl="1"/>
            <a:r>
              <a:rPr lang="en-US" sz="1600">
                <a:solidFill>
                  <a:srgbClr val="0E101A"/>
                </a:solidFill>
              </a:rPr>
              <a:t>Tower Upgrade</a:t>
            </a:r>
          </a:p>
          <a:p>
            <a:endParaRPr lang="en-US" sz="1600"/>
          </a:p>
        </p:txBody>
      </p:sp>
    </p:spTree>
    <p:extLst>
      <p:ext uri="{BB962C8B-B14F-4D97-AF65-F5344CB8AC3E}">
        <p14:creationId xmlns:p14="http://schemas.microsoft.com/office/powerpoint/2010/main" val="2942457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video game screen with cartoon cows and a cannon&#10;&#10;Description automatically generated">
            <a:extLst>
              <a:ext uri="{FF2B5EF4-FFF2-40B4-BE49-F238E27FC236}">
                <a16:creationId xmlns:a16="http://schemas.microsoft.com/office/drawing/2014/main" id="{B4A607BE-A9C1-9E26-A474-93E45D25EA9F}"/>
              </a:ext>
            </a:extLst>
          </p:cNvPr>
          <p:cNvPicPr>
            <a:picLocks noGrp="1" noChangeAspect="1"/>
          </p:cNvPicPr>
          <p:nvPr>
            <p:ph idx="13"/>
          </p:nvPr>
        </p:nvPicPr>
        <p:blipFill>
          <a:blip r:embed="rId3"/>
          <a:srcRect t="741" r="2" b="6937"/>
          <a:stretch/>
        </p:blipFill>
        <p:spPr>
          <a:xfrm>
            <a:off x="4650909" y="10"/>
            <a:ext cx="7541090" cy="6857989"/>
          </a:xfrm>
          <a:prstGeom prst="rect">
            <a:avLst/>
          </a:prstGeom>
        </p:spPr>
      </p:pic>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538B91-E082-ADC3-01D2-CE64AC8161FE}"/>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Story</a:t>
            </a:r>
          </a:p>
        </p:txBody>
      </p:sp>
      <p:sp>
        <p:nvSpPr>
          <p:cNvPr id="3" name="Text Placeholder 2">
            <a:extLst>
              <a:ext uri="{FF2B5EF4-FFF2-40B4-BE49-F238E27FC236}">
                <a16:creationId xmlns:a16="http://schemas.microsoft.com/office/drawing/2014/main" id="{09629FEB-3675-DF8E-7F9A-DCC39AF5319B}"/>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This tower defense game unfolds in the lush fields of Pastoria. Where Players are thrust into this conflict, commanding the courageous cows who must build defenses, create strategic formations, and utilize an arsenal of dairy-inspired weaponry. </a:t>
            </a:r>
          </a:p>
        </p:txBody>
      </p:sp>
    </p:spTree>
    <p:extLst>
      <p:ext uri="{BB962C8B-B14F-4D97-AF65-F5344CB8AC3E}">
        <p14:creationId xmlns:p14="http://schemas.microsoft.com/office/powerpoint/2010/main" val="357582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tower&#10;&#10;Description automatically generated">
            <a:extLst>
              <a:ext uri="{FF2B5EF4-FFF2-40B4-BE49-F238E27FC236}">
                <a16:creationId xmlns:a16="http://schemas.microsoft.com/office/drawing/2014/main" id="{0F0B14C5-4FC9-AC59-23D1-24DF44B4C2B5}"/>
              </a:ext>
            </a:extLst>
          </p:cNvPr>
          <p:cNvPicPr>
            <a:picLocks noGrp="1" noChangeAspect="1"/>
          </p:cNvPicPr>
          <p:nvPr>
            <p:ph idx="13"/>
          </p:nvPr>
        </p:nvPicPr>
        <p:blipFill>
          <a:blip r:embed="rId2"/>
          <a:stretch>
            <a:fillRect/>
          </a:stretch>
        </p:blipFill>
        <p:spPr>
          <a:xfrm>
            <a:off x="1134734" y="1575888"/>
            <a:ext cx="7664394" cy="4895632"/>
          </a:xfrm>
        </p:spPr>
      </p:pic>
      <p:sp>
        <p:nvSpPr>
          <p:cNvPr id="3" name="Title 2">
            <a:extLst>
              <a:ext uri="{FF2B5EF4-FFF2-40B4-BE49-F238E27FC236}">
                <a16:creationId xmlns:a16="http://schemas.microsoft.com/office/drawing/2014/main" id="{528B21B9-414F-A9F9-2F95-E5FB148CEE5A}"/>
              </a:ext>
            </a:extLst>
          </p:cNvPr>
          <p:cNvSpPr>
            <a:spLocks noGrp="1"/>
          </p:cNvSpPr>
          <p:nvPr>
            <p:ph type="title"/>
          </p:nvPr>
        </p:nvSpPr>
        <p:spPr>
          <a:xfrm>
            <a:off x="2466460" y="196030"/>
            <a:ext cx="7729728" cy="1188720"/>
          </a:xfrm>
        </p:spPr>
        <p:txBody>
          <a:bodyPr/>
          <a:lstStyle/>
          <a:p>
            <a:r>
              <a:rPr lang="en-US"/>
              <a:t>Class Diagram</a:t>
            </a:r>
          </a:p>
        </p:txBody>
      </p:sp>
      <p:sp>
        <p:nvSpPr>
          <p:cNvPr id="5" name="TextBox 4">
            <a:extLst>
              <a:ext uri="{FF2B5EF4-FFF2-40B4-BE49-F238E27FC236}">
                <a16:creationId xmlns:a16="http://schemas.microsoft.com/office/drawing/2014/main" id="{06C48619-CF3C-02EC-4A5F-E097634076D4}"/>
              </a:ext>
            </a:extLst>
          </p:cNvPr>
          <p:cNvSpPr txBox="1"/>
          <p:nvPr/>
        </p:nvSpPr>
        <p:spPr>
          <a:xfrm>
            <a:off x="9115876" y="1578428"/>
            <a:ext cx="27806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b="1">
                <a:ea typeface="+mn-lt"/>
                <a:cs typeface="+mn-lt"/>
              </a:rPr>
              <a:t>Tower Management</a:t>
            </a:r>
            <a:r>
              <a:rPr lang="en-US" sz="1200">
                <a:ea typeface="+mn-lt"/>
                <a:cs typeface="+mn-lt"/>
              </a:rPr>
              <a:t> inherits from UI Tower and manages multiple Defense Towers, relying on the Resources class for financial transactions like upgrades, sales, and removals.</a:t>
            </a:r>
            <a:endParaRPr lang="en-US" sz="1200"/>
          </a:p>
          <a:p>
            <a:pPr marL="285750" indent="-285750">
              <a:buFont typeface="Arial"/>
              <a:buChar char="•"/>
            </a:pPr>
            <a:r>
              <a:rPr lang="en-US" sz="1200" b="1">
                <a:ea typeface="+mn-lt"/>
                <a:cs typeface="+mn-lt"/>
              </a:rPr>
              <a:t>Defense Tower</a:t>
            </a:r>
            <a:r>
              <a:rPr lang="en-US" sz="1200">
                <a:ea typeface="+mn-lt"/>
                <a:cs typeface="+mn-lt"/>
              </a:rPr>
              <a:t> depends on Enemy Tracking, which also relies on the Enemy Path class for accurate tracking.</a:t>
            </a:r>
            <a:endParaRPr lang="en-US" sz="1200"/>
          </a:p>
          <a:p>
            <a:pPr marL="285750" indent="-285750">
              <a:buFont typeface="Arial"/>
              <a:buChar char="•"/>
            </a:pPr>
            <a:r>
              <a:rPr lang="en-US" sz="1200" b="1">
                <a:ea typeface="+mn-lt"/>
                <a:cs typeface="+mn-lt"/>
              </a:rPr>
              <a:t>Tower Upgrade</a:t>
            </a:r>
            <a:r>
              <a:rPr lang="en-US" sz="1200">
                <a:ea typeface="+mn-lt"/>
                <a:cs typeface="+mn-lt"/>
              </a:rPr>
              <a:t> and </a:t>
            </a:r>
            <a:r>
              <a:rPr lang="en-US" sz="1200" b="1">
                <a:ea typeface="+mn-lt"/>
                <a:cs typeface="+mn-lt"/>
              </a:rPr>
              <a:t>Tower Sell/Remove</a:t>
            </a:r>
            <a:r>
              <a:rPr lang="en-US" sz="1200">
                <a:ea typeface="+mn-lt"/>
                <a:cs typeface="+mn-lt"/>
              </a:rPr>
              <a:t> both inherit from Tower Management but operate independently of specific Defense Towers, managing general functions directly linking to individual towers.</a:t>
            </a:r>
            <a:endParaRPr lang="en-US" sz="1200"/>
          </a:p>
          <a:p>
            <a:pPr marL="285750" indent="-285750">
              <a:buFont typeface="Arial"/>
              <a:buChar char="•"/>
            </a:pPr>
            <a:r>
              <a:rPr lang="en-US" sz="1200" b="1">
                <a:ea typeface="+mn-lt"/>
                <a:cs typeface="+mn-lt"/>
              </a:rPr>
              <a:t>Resources</a:t>
            </a:r>
            <a:r>
              <a:rPr lang="en-US" sz="1200">
                <a:ea typeface="+mn-lt"/>
                <a:cs typeface="+mn-lt"/>
              </a:rPr>
              <a:t> is crucial for Tower  Sell/Remove operations, managing the economics of tower transactions.</a:t>
            </a:r>
            <a:endParaRPr lang="en-US" sz="1200"/>
          </a:p>
          <a:p>
            <a:pPr marL="285750" indent="-285750">
              <a:buFont typeface="Arial"/>
              <a:buChar char="•"/>
            </a:pPr>
            <a:r>
              <a:rPr lang="en-US" sz="1200" b="1">
                <a:ea typeface="+mn-lt"/>
                <a:cs typeface="+mn-lt"/>
              </a:rPr>
              <a:t>Enemy Tracking</a:t>
            </a:r>
            <a:r>
              <a:rPr lang="en-US" sz="1200">
                <a:ea typeface="+mn-lt"/>
                <a:cs typeface="+mn-lt"/>
              </a:rPr>
              <a:t> is tightly linked with Defense Tower functionality and is dependent on Enemy Path to track enemy movements effectively.</a:t>
            </a:r>
            <a:endParaRPr lang="en-US" sz="1200"/>
          </a:p>
          <a:p>
            <a:endParaRPr lang="en-US" sz="1200"/>
          </a:p>
        </p:txBody>
      </p:sp>
      <p:sp>
        <p:nvSpPr>
          <p:cNvPr id="7" name="Text Placeholder 5">
            <a:extLst>
              <a:ext uri="{FF2B5EF4-FFF2-40B4-BE49-F238E27FC236}">
                <a16:creationId xmlns:a16="http://schemas.microsoft.com/office/drawing/2014/main" id="{984C7E6E-8A3E-4593-1FA8-64DF8FE5308B}"/>
              </a:ext>
            </a:extLst>
          </p:cNvPr>
          <p:cNvSpPr txBox="1">
            <a:spLocks/>
          </p:cNvSpPr>
          <p:nvPr/>
        </p:nvSpPr>
        <p:spPr>
          <a:xfrm>
            <a:off x="838201" y="6356350"/>
            <a:ext cx="10045700" cy="36512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a:buNone/>
            </a:pPr>
            <a:r>
              <a:rPr lang="en-US" sz="1500">
                <a:solidFill>
                  <a:schemeClr val="bg1">
                    <a:lumMod val="65000"/>
                  </a:schemeClr>
                </a:solidFill>
              </a:rPr>
              <a:t>Ankit Paudel TL3</a:t>
            </a:r>
          </a:p>
        </p:txBody>
      </p:sp>
    </p:spTree>
    <p:extLst>
      <p:ext uri="{BB962C8B-B14F-4D97-AF65-F5344CB8AC3E}">
        <p14:creationId xmlns:p14="http://schemas.microsoft.com/office/powerpoint/2010/main" val="1306687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6CF6E1-0769-8421-E342-BACF58D2B6E7}"/>
              </a:ext>
            </a:extLst>
          </p:cNvPr>
          <p:cNvSpPr>
            <a:spLocks noGrp="1"/>
          </p:cNvSpPr>
          <p:nvPr>
            <p:ph idx="13"/>
          </p:nvPr>
        </p:nvSpPr>
        <p:spPr/>
        <p:txBody>
          <a:bodyPr vert="horz" lIns="91440" tIns="45720" rIns="91440" bIns="45720" rtlCol="0" anchor="t">
            <a:normAutofit/>
          </a:bodyPr>
          <a:lstStyle/>
          <a:p>
            <a:r>
              <a:rPr lang="en-US" b="1">
                <a:solidFill>
                  <a:srgbClr val="0E101A"/>
                </a:solidFill>
                <a:ea typeface="+mn-lt"/>
                <a:cs typeface="+mn-lt"/>
              </a:rPr>
              <a:t>Complexity Level:</a:t>
            </a:r>
            <a:endParaRPr lang="en-US"/>
          </a:p>
          <a:p>
            <a:r>
              <a:rPr lang="en-US" b="1">
                <a:solidFill>
                  <a:srgbClr val="0E101A"/>
                </a:solidFill>
                <a:ea typeface="+mn-lt"/>
                <a:cs typeface="+mn-lt"/>
              </a:rPr>
              <a:t>High complexity:</a:t>
            </a:r>
            <a:endParaRPr lang="en-US"/>
          </a:p>
          <a:p>
            <a:pPr lvl="1"/>
            <a:r>
              <a:rPr lang="en-US" sz="1400">
                <a:solidFill>
                  <a:srgbClr val="0E101A"/>
                </a:solidFill>
                <a:ea typeface="+mn-lt"/>
                <a:cs typeface="+mn-lt"/>
              </a:rPr>
              <a:t>Tower System mechanics involves, such as tower zone, tower upgrades, and strategic placement and interaction with resource management.</a:t>
            </a:r>
            <a:endParaRPr lang="en-US" sz="1400"/>
          </a:p>
          <a:p>
            <a:pPr lvl="1"/>
            <a:r>
              <a:rPr lang="en-US" sz="1400">
                <a:ea typeface="+mn-lt"/>
                <a:cs typeface="+mn-lt"/>
              </a:rPr>
              <a:t>Managing interactions with player decisions and other game systems is often more complex. </a:t>
            </a:r>
          </a:p>
          <a:p>
            <a:pPr lvl="1"/>
            <a:r>
              <a:rPr lang="en-US" sz="1400">
                <a:ea typeface="+mn-lt"/>
                <a:cs typeface="+mn-lt"/>
              </a:rPr>
              <a:t>This is because it requires the game to continuously adapt to dynamic player actions and strategies, making the gameplay engaging and responsive.</a:t>
            </a:r>
            <a:endParaRPr lang="en-US" sz="1400"/>
          </a:p>
        </p:txBody>
      </p:sp>
      <p:sp>
        <p:nvSpPr>
          <p:cNvPr id="3" name="Title 2">
            <a:extLst>
              <a:ext uri="{FF2B5EF4-FFF2-40B4-BE49-F238E27FC236}">
                <a16:creationId xmlns:a16="http://schemas.microsoft.com/office/drawing/2014/main" id="{B9C29FE5-D434-EF95-3C49-78D8A3FDE00D}"/>
              </a:ext>
            </a:extLst>
          </p:cNvPr>
          <p:cNvSpPr>
            <a:spLocks noGrp="1"/>
          </p:cNvSpPr>
          <p:nvPr>
            <p:ph type="title"/>
          </p:nvPr>
        </p:nvSpPr>
        <p:spPr/>
        <p:txBody>
          <a:bodyPr/>
          <a:lstStyle/>
          <a:p>
            <a:r>
              <a:rPr lang="en-US"/>
              <a:t>Complexity</a:t>
            </a:r>
            <a:endParaRPr lang="en-US">
              <a:solidFill>
                <a:srgbClr val="000000"/>
              </a:solidFill>
            </a:endParaRPr>
          </a:p>
        </p:txBody>
      </p:sp>
      <p:sp>
        <p:nvSpPr>
          <p:cNvPr id="5" name="Text Placeholder 5">
            <a:extLst>
              <a:ext uri="{FF2B5EF4-FFF2-40B4-BE49-F238E27FC236}">
                <a16:creationId xmlns:a16="http://schemas.microsoft.com/office/drawing/2014/main" id="{C3D7DF83-8507-6AC4-DD7B-62F0D93445A8}"/>
              </a:ext>
            </a:extLst>
          </p:cNvPr>
          <p:cNvSpPr txBox="1">
            <a:spLocks/>
          </p:cNvSpPr>
          <p:nvPr/>
        </p:nvSpPr>
        <p:spPr>
          <a:xfrm>
            <a:off x="838201" y="6356350"/>
            <a:ext cx="10045700" cy="36512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a:buNone/>
            </a:pPr>
            <a:r>
              <a:rPr lang="en-US" sz="1500">
                <a:solidFill>
                  <a:schemeClr val="bg1">
                    <a:lumMod val="65000"/>
                  </a:schemeClr>
                </a:solidFill>
              </a:rPr>
              <a:t>Ankit Paudel TL3</a:t>
            </a:r>
          </a:p>
        </p:txBody>
      </p:sp>
    </p:spTree>
    <p:extLst>
      <p:ext uri="{BB962C8B-B14F-4D97-AF65-F5344CB8AC3E}">
        <p14:creationId xmlns:p14="http://schemas.microsoft.com/office/powerpoint/2010/main" val="2689204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55477E3-D9AC-BD9A-E45A-4FAB30012C7D}"/>
              </a:ext>
            </a:extLst>
          </p:cNvPr>
          <p:cNvSpPr>
            <a:spLocks noGrp="1"/>
          </p:cNvSpPr>
          <p:nvPr>
            <p:ph type="title"/>
          </p:nvPr>
        </p:nvSpPr>
        <p:spPr>
          <a:xfrm>
            <a:off x="1120624" y="1122807"/>
            <a:ext cx="9954443" cy="4297680"/>
          </a:xfrm>
          <a:noFill/>
          <a:ln>
            <a:noFill/>
          </a:ln>
        </p:spPr>
        <p:txBody>
          <a:bodyPr vert="horz" lIns="182880" tIns="182880" rIns="182880" bIns="182880" rtlCol="0" anchor="ctr">
            <a:normAutofit/>
          </a:bodyPr>
          <a:lstStyle/>
          <a:p>
            <a:r>
              <a:rPr lang="en-US" sz="6000" kern="1200" cap="all" spc="200" baseline="0" dirty="0">
                <a:solidFill>
                  <a:srgbClr val="FFFFFF"/>
                </a:solidFill>
                <a:latin typeface="+mj-lt"/>
                <a:ea typeface="+mj-ea"/>
                <a:cs typeface="+mj-cs"/>
              </a:rPr>
              <a:t>Questions?</a:t>
            </a:r>
          </a:p>
        </p:txBody>
      </p:sp>
      <p:pic>
        <p:nvPicPr>
          <p:cNvPr id="4" name="Bovini Bellatores">
            <a:hlinkClick r:id="" action="ppaction://media"/>
            <a:extLst>
              <a:ext uri="{FF2B5EF4-FFF2-40B4-BE49-F238E27FC236}">
                <a16:creationId xmlns:a16="http://schemas.microsoft.com/office/drawing/2014/main" id="{045691D5-0DCF-73DD-E096-C42DC561D5D6}"/>
              </a:ext>
            </a:extLst>
          </p:cNvPr>
          <p:cNvPicPr>
            <a:picLocks noChangeAspect="1"/>
          </p:cNvPicPr>
          <p:nvPr>
            <a:audioFile r:link="rId2"/>
            <p:extLst>
              <p:ext uri="{DAA4B4D4-6D71-4841-9C94-3DE7FCFB9230}">
                <p14:media xmlns:p14="http://schemas.microsoft.com/office/powerpoint/2010/main" r:embed="rId1">
                  <p14:fade in="10000"/>
                </p14:media>
              </p:ext>
            </p:extLst>
          </p:nvPr>
        </p:nvPicPr>
        <p:blipFill>
          <a:blip r:embed="rId4"/>
          <a:stretch>
            <a:fillRect/>
          </a:stretch>
        </p:blipFill>
        <p:spPr>
          <a:xfrm>
            <a:off x="11844337" y="6510337"/>
            <a:ext cx="347663" cy="347663"/>
          </a:xfrm>
          <a:prstGeom prst="rect">
            <a:avLst/>
          </a:prstGeom>
        </p:spPr>
      </p:pic>
    </p:spTree>
    <p:extLst>
      <p:ext uri="{BB962C8B-B14F-4D97-AF65-F5344CB8AC3E}">
        <p14:creationId xmlns:p14="http://schemas.microsoft.com/office/powerpoint/2010/main" val="220542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chickens in military uniforms walking&#10;&#10;Description automatically generated">
            <a:extLst>
              <a:ext uri="{FF2B5EF4-FFF2-40B4-BE49-F238E27FC236}">
                <a16:creationId xmlns:a16="http://schemas.microsoft.com/office/drawing/2014/main" id="{F7AD9C8B-92AA-2BF9-357D-4E279CCBAC9F}"/>
              </a:ext>
            </a:extLst>
          </p:cNvPr>
          <p:cNvPicPr>
            <a:picLocks noGrp="1" noChangeAspect="1"/>
          </p:cNvPicPr>
          <p:nvPr>
            <p:ph idx="13"/>
          </p:nvPr>
        </p:nvPicPr>
        <p:blipFill>
          <a:blip r:embed="rId3"/>
          <a:srcRect t="8570" r="-2" b="253"/>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6BBC46-9597-EBC0-08BD-1E43130E017A}"/>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Story</a:t>
            </a:r>
          </a:p>
        </p:txBody>
      </p:sp>
      <p:sp>
        <p:nvSpPr>
          <p:cNvPr id="3" name="Text Placeholder 2">
            <a:extLst>
              <a:ext uri="{FF2B5EF4-FFF2-40B4-BE49-F238E27FC236}">
                <a16:creationId xmlns:a16="http://schemas.microsoft.com/office/drawing/2014/main" id="{B4D9ABCC-E560-8046-A241-CC77345B043D}"/>
              </a:ext>
            </a:extLst>
          </p:cNvPr>
          <p:cNvSpPr>
            <a:spLocks noGrp="1"/>
          </p:cNvSpPr>
          <p:nvPr>
            <p:ph type="body" sz="quarter" idx="14"/>
          </p:nvPr>
        </p:nvSpPr>
        <p:spPr>
          <a:xfrm>
            <a:off x="643468" y="2638044"/>
            <a:ext cx="3363974" cy="3415622"/>
          </a:xfrm>
        </p:spPr>
        <p:txBody>
          <a:bodyPr vert="horz" lIns="91440" tIns="45720" rIns="91440" bIns="45720" rtlCol="0">
            <a:normAutofit/>
          </a:bodyPr>
          <a:lstStyle/>
          <a:p>
            <a:r>
              <a:rPr lang="en-US">
                <a:solidFill>
                  <a:schemeClr val="bg1"/>
                </a:solidFill>
              </a:rPr>
              <a:t>Build, upgrade, and fight As waves of chickens charge, the player must strategize, adapt, and fight to protect their bovine brethren. </a:t>
            </a:r>
          </a:p>
          <a:p>
            <a:r>
              <a:rPr lang="en-US">
                <a:solidFill>
                  <a:schemeClr val="bg1"/>
                </a:solidFill>
              </a:rPr>
              <a:t>Will the cows succeed in their mission to shift the tides of culinary preference, or will the chickens rise triumphant, defending their legacy from the clutches of the dinner table? </a:t>
            </a:r>
          </a:p>
          <a:p>
            <a:endParaRPr lang="en-US">
              <a:solidFill>
                <a:schemeClr val="bg1"/>
              </a:solidFill>
            </a:endParaRPr>
          </a:p>
          <a:p>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936430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275F589-EB98-5B28-3438-1C36FAF58D58}"/>
              </a:ext>
            </a:extLst>
          </p:cNvPr>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kern="1200" cap="all" spc="200" baseline="0" dirty="0">
                <a:solidFill>
                  <a:srgbClr val="262626"/>
                </a:solidFill>
                <a:latin typeface="+mj-lt"/>
                <a:ea typeface="+mj-ea"/>
                <a:cs typeface="+mj-cs"/>
              </a:rPr>
              <a:t>Storyboard</a:t>
            </a:r>
          </a:p>
        </p:txBody>
      </p:sp>
      <p:sp>
        <p:nvSpPr>
          <p:cNvPr id="5" name="Text Placeholder 4">
            <a:extLst>
              <a:ext uri="{FF2B5EF4-FFF2-40B4-BE49-F238E27FC236}">
                <a16:creationId xmlns:a16="http://schemas.microsoft.com/office/drawing/2014/main" id="{F41676A8-DEB1-04F7-B7C7-5913B847C874}"/>
              </a:ext>
            </a:extLst>
          </p:cNvPr>
          <p:cNvSpPr>
            <a:spLocks noGrp="1"/>
          </p:cNvSpPr>
          <p:nvPr>
            <p:ph type="body" idx="1"/>
          </p:nvPr>
        </p:nvSpPr>
        <p:spPr>
          <a:xfrm>
            <a:off x="6579220" y="5374888"/>
            <a:ext cx="3995955" cy="758282"/>
          </a:xfrm>
        </p:spPr>
        <p:txBody>
          <a:bodyPr vert="horz" lIns="91440" tIns="45720" rIns="91440" bIns="45720" rtlCol="0">
            <a:normAutofit/>
          </a:bodyPr>
          <a:lstStyle/>
          <a:p>
            <a:pPr algn="r"/>
            <a:endParaRPr lang="en-US">
              <a:solidFill>
                <a:schemeClr val="bg1"/>
              </a:solidFill>
            </a:endParaRPr>
          </a:p>
        </p:txBody>
      </p:sp>
    </p:spTree>
    <p:extLst>
      <p:ext uri="{BB962C8B-B14F-4D97-AF65-F5344CB8AC3E}">
        <p14:creationId xmlns:p14="http://schemas.microsoft.com/office/powerpoint/2010/main" val="758044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A245E-23CF-EF0C-FD76-C919429EB810}"/>
              </a:ext>
            </a:extLst>
          </p:cNvPr>
          <p:cNvSpPr>
            <a:spLocks noGrp="1"/>
          </p:cNvSpPr>
          <p:nvPr>
            <p:ph type="body" sz="quarter" idx="14"/>
          </p:nvPr>
        </p:nvSpPr>
        <p:spPr/>
        <p:txBody>
          <a:bodyPr vert="horz" lIns="91440" tIns="45720" rIns="91440" bIns="45720" rtlCol="0" anchor="t">
            <a:normAutofit/>
          </a:bodyPr>
          <a:lstStyle/>
          <a:p>
            <a:pPr marL="0" indent="0">
              <a:buNone/>
            </a:pPr>
            <a:r>
              <a:rPr lang="en-US"/>
              <a:t>Dialog: None</a:t>
            </a:r>
          </a:p>
          <a:p>
            <a:pPr marL="0" indent="0">
              <a:buNone/>
            </a:pPr>
            <a:endParaRPr lang="en-US"/>
          </a:p>
          <a:p>
            <a:pPr marL="0" indent="0">
              <a:buNone/>
            </a:pPr>
            <a:r>
              <a:rPr lang="en-US"/>
              <a:t>Action:</a:t>
            </a:r>
            <a:r>
              <a:rPr lang="en-US" sz="1700"/>
              <a:t> </a:t>
            </a:r>
            <a:r>
              <a:rPr lang="en-US"/>
              <a:t>Upon Opening the game, the user will be able to choose from 3 options, Start, Settings, and Quit</a:t>
            </a:r>
          </a:p>
          <a:p>
            <a:pPr marL="0" indent="0">
              <a:buNone/>
            </a:pPr>
            <a:endParaRPr lang="en-US"/>
          </a:p>
          <a:p>
            <a:pPr marL="0" indent="0">
              <a:buNone/>
            </a:pPr>
            <a:r>
              <a:rPr lang="en-US"/>
              <a:t>Note: 2D menu, background music</a:t>
            </a:r>
          </a:p>
        </p:txBody>
      </p:sp>
      <p:sp>
        <p:nvSpPr>
          <p:cNvPr id="2" name="Title 1">
            <a:extLst>
              <a:ext uri="{FF2B5EF4-FFF2-40B4-BE49-F238E27FC236}">
                <a16:creationId xmlns:a16="http://schemas.microsoft.com/office/drawing/2014/main" id="{FD9E4F9C-3C63-2FEB-8C93-122F8296453E}"/>
              </a:ext>
            </a:extLst>
          </p:cNvPr>
          <p:cNvSpPr>
            <a:spLocks noGrp="1"/>
          </p:cNvSpPr>
          <p:nvPr>
            <p:ph type="title"/>
          </p:nvPr>
        </p:nvSpPr>
        <p:spPr>
          <a:xfrm>
            <a:off x="627856" y="1101133"/>
            <a:ext cx="3067050" cy="1187450"/>
          </a:xfrm>
        </p:spPr>
        <p:txBody>
          <a:bodyPr>
            <a:normAutofit/>
          </a:bodyPr>
          <a:lstStyle/>
          <a:p>
            <a:r>
              <a:rPr lang="en-US"/>
              <a:t>Start Menu</a:t>
            </a:r>
          </a:p>
        </p:txBody>
      </p:sp>
      <p:pic>
        <p:nvPicPr>
          <p:cNvPr id="6" name="Content Placeholder 5" descr="A screenshot of a computer&#10;&#10;Description automatically generated">
            <a:extLst>
              <a:ext uri="{FF2B5EF4-FFF2-40B4-BE49-F238E27FC236}">
                <a16:creationId xmlns:a16="http://schemas.microsoft.com/office/drawing/2014/main" id="{1ABA711F-831D-1BAE-22B1-E88380BB45FE}"/>
              </a:ext>
            </a:extLst>
          </p:cNvPr>
          <p:cNvPicPr>
            <a:picLocks noChangeAspect="1"/>
          </p:cNvPicPr>
          <p:nvPr/>
        </p:nvPicPr>
        <p:blipFill>
          <a:blip r:embed="rId2"/>
          <a:stretch>
            <a:fillRect/>
          </a:stretch>
        </p:blipFill>
        <p:spPr>
          <a:xfrm>
            <a:off x="4050456" y="1363030"/>
            <a:ext cx="6944675" cy="4123706"/>
          </a:xfrm>
          <a:prstGeom prst="rect">
            <a:avLst/>
          </a:prstGeom>
        </p:spPr>
      </p:pic>
    </p:spTree>
    <p:extLst>
      <p:ext uri="{BB962C8B-B14F-4D97-AF65-F5344CB8AC3E}">
        <p14:creationId xmlns:p14="http://schemas.microsoft.com/office/powerpoint/2010/main" val="4184767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839E4-62BC-85EE-3C54-9160512BE828}"/>
              </a:ext>
            </a:extLst>
          </p:cNvPr>
          <p:cNvSpPr>
            <a:spLocks noGrp="1"/>
          </p:cNvSpPr>
          <p:nvPr>
            <p:ph idx="13"/>
          </p:nvPr>
        </p:nvSpPr>
        <p:spPr>
          <a:xfrm>
            <a:off x="2231136" y="2392522"/>
            <a:ext cx="2143881" cy="3500786"/>
          </a:xfrm>
        </p:spPr>
        <p:txBody>
          <a:bodyPr vert="horz" lIns="91440" tIns="45720" rIns="91440" bIns="45720" rtlCol="0" anchor="t">
            <a:normAutofit fontScale="92500" lnSpcReduction="20000"/>
          </a:bodyPr>
          <a:lstStyle/>
          <a:p>
            <a:pPr marL="0" indent="0">
              <a:buNone/>
            </a:pPr>
            <a:r>
              <a:rPr lang="en-US">
                <a:solidFill>
                  <a:srgbClr val="000000"/>
                </a:solidFill>
              </a:rPr>
              <a:t>Dialog: None</a:t>
            </a:r>
          </a:p>
          <a:p>
            <a:pPr marL="0" indent="0">
              <a:buNone/>
            </a:pPr>
            <a:endParaRPr lang="en-US">
              <a:solidFill>
                <a:srgbClr val="000000"/>
              </a:solidFill>
            </a:endParaRPr>
          </a:p>
          <a:p>
            <a:pPr marL="0" indent="0">
              <a:buNone/>
            </a:pPr>
            <a:r>
              <a:rPr lang="en-US" sz="1700">
                <a:solidFill>
                  <a:srgbClr val="262626"/>
                </a:solidFill>
              </a:rPr>
              <a:t>Action: </a:t>
            </a:r>
            <a:r>
              <a:rPr lang="en-US">
                <a:solidFill>
                  <a:srgbClr val="000000"/>
                </a:solidFill>
              </a:rPr>
              <a:t>In the menu screen, the user is prompted with a settings button, this menu will allow the user to understand the controls and change the music settings</a:t>
            </a:r>
            <a:endParaRPr lang="en-US"/>
          </a:p>
          <a:p>
            <a:pPr marL="0" indent="0">
              <a:buNone/>
            </a:pPr>
            <a:r>
              <a:rPr lang="en-US">
                <a:solidFill>
                  <a:srgbClr val="000000"/>
                </a:solidFill>
              </a:rPr>
              <a:t>Note: 2D menu, </a:t>
            </a:r>
            <a:r>
              <a:rPr lang="en-US">
                <a:solidFill>
                  <a:srgbClr val="262626"/>
                </a:solidFill>
              </a:rPr>
              <a:t>background music</a:t>
            </a:r>
          </a:p>
        </p:txBody>
      </p:sp>
      <p:sp>
        <p:nvSpPr>
          <p:cNvPr id="3" name="Title 2">
            <a:extLst>
              <a:ext uri="{FF2B5EF4-FFF2-40B4-BE49-F238E27FC236}">
                <a16:creationId xmlns:a16="http://schemas.microsoft.com/office/drawing/2014/main" id="{E0A2E2B0-9F8B-7CB1-5903-B7626C62819E}"/>
              </a:ext>
            </a:extLst>
          </p:cNvPr>
          <p:cNvSpPr>
            <a:spLocks noGrp="1"/>
          </p:cNvSpPr>
          <p:nvPr>
            <p:ph type="title"/>
          </p:nvPr>
        </p:nvSpPr>
        <p:spPr/>
        <p:txBody>
          <a:bodyPr/>
          <a:lstStyle/>
          <a:p>
            <a:r>
              <a:rPr lang="en-US"/>
              <a:t>Settings Menu</a:t>
            </a:r>
          </a:p>
        </p:txBody>
      </p:sp>
      <p:pic>
        <p:nvPicPr>
          <p:cNvPr id="5" name="Content Placeholder 4" descr="A screen shot of a black grid&#10;&#10;Description automatically generated">
            <a:extLst>
              <a:ext uri="{FF2B5EF4-FFF2-40B4-BE49-F238E27FC236}">
                <a16:creationId xmlns:a16="http://schemas.microsoft.com/office/drawing/2014/main" id="{9CE1E215-F094-FE8A-1048-F5C917408AA0}"/>
              </a:ext>
            </a:extLst>
          </p:cNvPr>
          <p:cNvPicPr>
            <a:picLocks noChangeAspect="1"/>
          </p:cNvPicPr>
          <p:nvPr/>
        </p:nvPicPr>
        <p:blipFill>
          <a:blip r:embed="rId2"/>
          <a:stretch>
            <a:fillRect/>
          </a:stretch>
        </p:blipFill>
        <p:spPr>
          <a:xfrm>
            <a:off x="5274908" y="3427219"/>
            <a:ext cx="5524008" cy="1716316"/>
          </a:xfrm>
          <a:prstGeom prst="rect">
            <a:avLst/>
          </a:prstGeom>
        </p:spPr>
      </p:pic>
    </p:spTree>
    <p:extLst>
      <p:ext uri="{BB962C8B-B14F-4D97-AF65-F5344CB8AC3E}">
        <p14:creationId xmlns:p14="http://schemas.microsoft.com/office/powerpoint/2010/main" val="45750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17E736-302A-9BFD-F020-6536B7DCFBB1}"/>
              </a:ext>
            </a:extLst>
          </p:cNvPr>
          <p:cNvSpPr>
            <a:spLocks noGrp="1"/>
          </p:cNvSpPr>
          <p:nvPr>
            <p:ph idx="13"/>
          </p:nvPr>
        </p:nvSpPr>
        <p:spPr>
          <a:xfrm>
            <a:off x="2231136" y="2791325"/>
            <a:ext cx="2531338" cy="3101983"/>
          </a:xfrm>
        </p:spPr>
        <p:txBody>
          <a:bodyPr vert="horz" lIns="91440" tIns="45720" rIns="91440" bIns="45720" rtlCol="0" anchor="t">
            <a:normAutofit/>
          </a:bodyPr>
          <a:lstStyle/>
          <a:p>
            <a:pPr marL="0" indent="0">
              <a:buNone/>
            </a:pPr>
            <a:r>
              <a:rPr lang="en-US" sz="1900">
                <a:solidFill>
                  <a:srgbClr val="000000"/>
                </a:solidFill>
              </a:rPr>
              <a:t>Dialog: None</a:t>
            </a:r>
          </a:p>
          <a:p>
            <a:pPr marL="0" indent="0">
              <a:buNone/>
            </a:pPr>
            <a:r>
              <a:rPr lang="en-US" sz="1900">
                <a:solidFill>
                  <a:srgbClr val="262626"/>
                </a:solidFill>
              </a:rPr>
              <a:t>Action:</a:t>
            </a:r>
            <a:r>
              <a:rPr lang="en-US" sz="1700">
                <a:solidFill>
                  <a:srgbClr val="262626"/>
                </a:solidFill>
              </a:rPr>
              <a:t> </a:t>
            </a:r>
            <a:r>
              <a:rPr lang="en-US" sz="1900">
                <a:solidFill>
                  <a:srgbClr val="000000"/>
                </a:solidFill>
              </a:rPr>
              <a:t>The user will be prompted with levels that they are able to choose from, and the difficulty they want. </a:t>
            </a:r>
            <a:endParaRPr lang="en-US"/>
          </a:p>
          <a:p>
            <a:pPr marL="0" indent="0">
              <a:buNone/>
            </a:pPr>
            <a:r>
              <a:rPr lang="en-US" sz="1900">
                <a:solidFill>
                  <a:srgbClr val="000000"/>
                </a:solidFill>
              </a:rPr>
              <a:t>Note: 2D menu, </a:t>
            </a:r>
            <a:r>
              <a:rPr lang="en-US">
                <a:solidFill>
                  <a:srgbClr val="262626"/>
                </a:solidFill>
              </a:rPr>
              <a:t>background music</a:t>
            </a:r>
          </a:p>
        </p:txBody>
      </p:sp>
      <p:sp>
        <p:nvSpPr>
          <p:cNvPr id="3" name="Title 2">
            <a:extLst>
              <a:ext uri="{FF2B5EF4-FFF2-40B4-BE49-F238E27FC236}">
                <a16:creationId xmlns:a16="http://schemas.microsoft.com/office/drawing/2014/main" id="{784113B6-5487-8D92-B71F-896A6EB6A482}"/>
              </a:ext>
            </a:extLst>
          </p:cNvPr>
          <p:cNvSpPr>
            <a:spLocks noGrp="1"/>
          </p:cNvSpPr>
          <p:nvPr>
            <p:ph type="title"/>
          </p:nvPr>
        </p:nvSpPr>
        <p:spPr/>
        <p:txBody>
          <a:bodyPr/>
          <a:lstStyle/>
          <a:p>
            <a:r>
              <a:rPr lang="en-US"/>
              <a:t>Level Selector</a:t>
            </a:r>
          </a:p>
        </p:txBody>
      </p:sp>
      <p:pic>
        <p:nvPicPr>
          <p:cNvPr id="5" name="Picture 4" descr="A screenshot of a computer screen&#10;&#10;Description automatically generated">
            <a:extLst>
              <a:ext uri="{FF2B5EF4-FFF2-40B4-BE49-F238E27FC236}">
                <a16:creationId xmlns:a16="http://schemas.microsoft.com/office/drawing/2014/main" id="{8806FFCA-DFA3-E6CB-4ABE-9B0E2C0FF5F4}"/>
              </a:ext>
            </a:extLst>
          </p:cNvPr>
          <p:cNvPicPr>
            <a:picLocks noChangeAspect="1"/>
          </p:cNvPicPr>
          <p:nvPr/>
        </p:nvPicPr>
        <p:blipFill>
          <a:blip r:embed="rId2"/>
          <a:stretch>
            <a:fillRect/>
          </a:stretch>
        </p:blipFill>
        <p:spPr>
          <a:xfrm>
            <a:off x="6035724" y="2638688"/>
            <a:ext cx="5508608" cy="3265461"/>
          </a:xfrm>
          <a:prstGeom prst="rect">
            <a:avLst/>
          </a:prstGeom>
        </p:spPr>
      </p:pic>
    </p:spTree>
    <p:extLst>
      <p:ext uri="{BB962C8B-B14F-4D97-AF65-F5344CB8AC3E}">
        <p14:creationId xmlns:p14="http://schemas.microsoft.com/office/powerpoint/2010/main" val="2996650431"/>
      </p:ext>
    </p:extLst>
  </p:cSld>
  <p:clrMapOvr>
    <a:masterClrMapping/>
  </p:clrMapOvr>
</p:sld>
</file>

<file path=ppt/theme/theme1.xml><?xml version="1.0" encoding="utf-8"?>
<a:theme xmlns:a="http://schemas.openxmlformats.org/drawingml/2006/main" name="Parcel">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11</TotalTime>
  <Words>2408</Words>
  <Application>Microsoft Office PowerPoint</Application>
  <PresentationFormat>Widescreen</PresentationFormat>
  <Paragraphs>210</Paragraphs>
  <Slides>42</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Aptos</vt:lpstr>
      <vt:lpstr>Arial</vt:lpstr>
      <vt:lpstr>Calibri</vt:lpstr>
      <vt:lpstr>Courier New</vt:lpstr>
      <vt:lpstr>Gill Sans MT</vt:lpstr>
      <vt:lpstr>Parcel</vt:lpstr>
      <vt:lpstr>Kill Mo’ Chicken</vt:lpstr>
      <vt:lpstr>PowerPoint Presentation</vt:lpstr>
      <vt:lpstr>Story</vt:lpstr>
      <vt:lpstr>Story</vt:lpstr>
      <vt:lpstr>Story</vt:lpstr>
      <vt:lpstr>Storyboard</vt:lpstr>
      <vt:lpstr>Start Menu</vt:lpstr>
      <vt:lpstr>Settings Menu</vt:lpstr>
      <vt:lpstr>Level Selector</vt:lpstr>
      <vt:lpstr>Map and UI</vt:lpstr>
      <vt:lpstr>Enemy pathing</vt:lpstr>
      <vt:lpstr>Tower Placement</vt:lpstr>
      <vt:lpstr>Defeating enemies</vt:lpstr>
      <vt:lpstr>Losing / winning</vt:lpstr>
      <vt:lpstr>Project Details</vt:lpstr>
      <vt:lpstr>Global Use case</vt:lpstr>
      <vt:lpstr>Context Diagram</vt:lpstr>
      <vt:lpstr>Diagram 0</vt:lpstr>
      <vt:lpstr>Levels</vt:lpstr>
      <vt:lpstr>Overview</vt:lpstr>
      <vt:lpstr>Use Case</vt:lpstr>
      <vt:lpstr>Class Diagram</vt:lpstr>
      <vt:lpstr>Main Menu/UI</vt:lpstr>
      <vt:lpstr>Main Menu And UI System.</vt:lpstr>
      <vt:lpstr>Use Case</vt:lpstr>
      <vt:lpstr>Class Diagram</vt:lpstr>
      <vt:lpstr>Complexity</vt:lpstr>
      <vt:lpstr>Round Manager</vt:lpstr>
      <vt:lpstr>PowerPoint Presentation</vt:lpstr>
      <vt:lpstr>Round Manager</vt:lpstr>
      <vt:lpstr>Class Diagram</vt:lpstr>
      <vt:lpstr>Enemies</vt:lpstr>
      <vt:lpstr>Overview</vt:lpstr>
      <vt:lpstr>Use Case</vt:lpstr>
      <vt:lpstr>Class Diagram</vt:lpstr>
      <vt:lpstr>Priority and Complexity</vt:lpstr>
      <vt:lpstr>Towers</vt:lpstr>
      <vt:lpstr>Towers</vt:lpstr>
      <vt:lpstr>Use Case</vt:lpstr>
      <vt:lpstr>Class Diagram</vt:lpstr>
      <vt:lpstr>Complexity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Austin Walker</dc:creator>
  <cp:lastModifiedBy>nathan hampton</cp:lastModifiedBy>
  <cp:revision>9</cp:revision>
  <dcterms:created xsi:type="dcterms:W3CDTF">2024-09-18T04:12:40Z</dcterms:created>
  <dcterms:modified xsi:type="dcterms:W3CDTF">2024-09-26T17:02:52Z</dcterms:modified>
</cp:coreProperties>
</file>